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Consolas" panose="020B0609020204030204" pitchFamily="49" charset="0"/>
      <p:regular r:id="rId15"/>
      <p:bold r:id="rId16"/>
      <p:italic r:id="rId17"/>
      <p:boldItalic r:id="rId18"/>
    </p:embeddedFont>
    <p:embeddedFont>
      <p:font typeface="Forte" panose="03060902040502070203" pitchFamily="66" charset="0"/>
      <p:regular r:id="rId19"/>
    </p:embeddedFont>
    <p:embeddedFont>
      <p:font typeface="Gelasio"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0"/>
  </p:normalViewPr>
  <p:slideViewPr>
    <p:cSldViewPr snapToGrid="0" snapToObjects="1">
      <p:cViewPr varScale="1">
        <p:scale>
          <a:sx n="69" d="100"/>
          <a:sy n="69"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901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FEB080-A088-188D-6BD7-48102C5754C8}"/>
              </a:ext>
            </a:extLst>
          </p:cNvPr>
          <p:cNvPicPr>
            <a:picLocks noChangeAspect="1"/>
          </p:cNvPicPr>
          <p:nvPr/>
        </p:nvPicPr>
        <p:blipFill>
          <a:blip r:embed="rId2"/>
          <a:stretch>
            <a:fillRect/>
          </a:stretch>
        </p:blipFill>
        <p:spPr>
          <a:xfrm>
            <a:off x="0" y="0"/>
            <a:ext cx="1103971" cy="8229600"/>
          </a:xfrm>
          <a:prstGeom prst="rect">
            <a:avLst/>
          </a:prstGeom>
        </p:spPr>
      </p:pic>
      <p:pic>
        <p:nvPicPr>
          <p:cNvPr id="3" name="Image 0" descr="preencoded.png">
            <a:extLst>
              <a:ext uri="{FF2B5EF4-FFF2-40B4-BE49-F238E27FC236}">
                <a16:creationId xmlns:a16="http://schemas.microsoft.com/office/drawing/2014/main" id="{A168C5AF-DEDC-B819-265E-6C1A7A4DA9E3}"/>
              </a:ext>
            </a:extLst>
          </p:cNvPr>
          <p:cNvPicPr>
            <a:picLocks noChangeAspect="1"/>
          </p:cNvPicPr>
          <p:nvPr/>
        </p:nvPicPr>
        <p:blipFill>
          <a:blip r:embed="rId2"/>
          <a:stretch>
            <a:fillRect/>
          </a:stretch>
        </p:blipFill>
        <p:spPr>
          <a:xfrm>
            <a:off x="13626790" y="0"/>
            <a:ext cx="1003610" cy="8229600"/>
          </a:xfrm>
          <a:prstGeom prst="rect">
            <a:avLst/>
          </a:prstGeom>
        </p:spPr>
      </p:pic>
      <p:sp>
        <p:nvSpPr>
          <p:cNvPr id="5" name="TextBox 4">
            <a:extLst>
              <a:ext uri="{FF2B5EF4-FFF2-40B4-BE49-F238E27FC236}">
                <a16:creationId xmlns:a16="http://schemas.microsoft.com/office/drawing/2014/main" id="{3B1EDEEC-4E2F-CA4E-9305-665541D02728}"/>
              </a:ext>
            </a:extLst>
          </p:cNvPr>
          <p:cNvSpPr txBox="1"/>
          <p:nvPr/>
        </p:nvSpPr>
        <p:spPr>
          <a:xfrm>
            <a:off x="2085278" y="3039874"/>
            <a:ext cx="11441151" cy="751296"/>
          </a:xfrm>
          <a:prstGeom prst="rect">
            <a:avLst/>
          </a:prstGeom>
          <a:noFill/>
        </p:spPr>
        <p:txBody>
          <a:bodyPr wrap="square">
            <a:spAutoFit/>
          </a:bodyPr>
          <a:lstStyle/>
          <a:p>
            <a:pPr marL="0" indent="0" algn="l">
              <a:lnSpc>
                <a:spcPts val="5550"/>
              </a:lnSpc>
              <a:buNone/>
            </a:pPr>
            <a:r>
              <a:rPr lang="en-US" sz="4000" dirty="0">
                <a:solidFill>
                  <a:srgbClr val="FFC000"/>
                </a:solidFill>
                <a:latin typeface="Forte" panose="03060902040502070203" pitchFamily="66" charset="0"/>
                <a:ea typeface="Gelasio" pitchFamily="34" charset="-122"/>
                <a:cs typeface="Gelasio" pitchFamily="34" charset="-120"/>
              </a:rPr>
              <a:t>Ola Data Analyst Project – End-to-End Analysis</a:t>
            </a:r>
            <a:endParaRPr lang="en-US" sz="4000" dirty="0">
              <a:solidFill>
                <a:srgbClr val="FFC000"/>
              </a:solidFill>
              <a:latin typeface="Forte" panose="03060902040502070203" pitchFamily="66" charset="0"/>
            </a:endParaRPr>
          </a:p>
        </p:txBody>
      </p:sp>
      <p:sp>
        <p:nvSpPr>
          <p:cNvPr id="7" name="TextBox 6">
            <a:extLst>
              <a:ext uri="{FF2B5EF4-FFF2-40B4-BE49-F238E27FC236}">
                <a16:creationId xmlns:a16="http://schemas.microsoft.com/office/drawing/2014/main" id="{77E42D87-99C8-60F6-EBEF-1B0A4A5342E4}"/>
              </a:ext>
            </a:extLst>
          </p:cNvPr>
          <p:cNvSpPr txBox="1"/>
          <p:nvPr/>
        </p:nvSpPr>
        <p:spPr>
          <a:xfrm>
            <a:off x="5475249" y="6897315"/>
            <a:ext cx="7961971" cy="725711"/>
          </a:xfrm>
          <a:prstGeom prst="rect">
            <a:avLst/>
          </a:prstGeom>
          <a:noFill/>
        </p:spPr>
        <p:txBody>
          <a:bodyPr wrap="square">
            <a:spAutoFit/>
          </a:bodyPr>
          <a:lstStyle/>
          <a:p>
            <a:pPr marL="0" indent="0" algn="ctr">
              <a:lnSpc>
                <a:spcPts val="5550"/>
              </a:lnSpc>
              <a:buNone/>
            </a:pPr>
            <a:r>
              <a:rPr lang="en-US" sz="2800" b="1" dirty="0">
                <a:solidFill>
                  <a:srgbClr val="FFC000"/>
                </a:solidFill>
                <a:latin typeface="Forte" panose="03060902040502070203" pitchFamily="66" charset="0"/>
              </a:rPr>
              <a:t>Done by; G. Mahalakshmi DADS Feb Batch- 2025</a:t>
            </a:r>
          </a:p>
        </p:txBody>
      </p:sp>
    </p:spTree>
    <p:extLst>
      <p:ext uri="{BB962C8B-B14F-4D97-AF65-F5344CB8AC3E}">
        <p14:creationId xmlns:p14="http://schemas.microsoft.com/office/powerpoint/2010/main" val="363691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64939" y="365284"/>
            <a:ext cx="5832753" cy="415171"/>
          </a:xfrm>
          <a:prstGeom prst="rect">
            <a:avLst/>
          </a:prstGeom>
          <a:noFill/>
          <a:ln/>
        </p:spPr>
        <p:txBody>
          <a:bodyPr wrap="none" lIns="0" tIns="0" rIns="0" bIns="0" rtlCol="0" anchor="t"/>
          <a:lstStyle/>
          <a:p>
            <a:pPr marL="0" indent="0" algn="l">
              <a:lnSpc>
                <a:spcPts val="3250"/>
              </a:lnSpc>
              <a:buNone/>
            </a:pPr>
            <a:r>
              <a:rPr lang="en-US" sz="3200" dirty="0">
                <a:solidFill>
                  <a:srgbClr val="D8B6A4"/>
                </a:solidFill>
                <a:latin typeface="Gelasio" pitchFamily="34" charset="0"/>
                <a:ea typeface="Gelasio" pitchFamily="34" charset="-122"/>
                <a:cs typeface="Gelasio" pitchFamily="34" charset="-120"/>
              </a:rPr>
              <a:t>Revenue Drivers &amp; Cancellation Factors</a:t>
            </a:r>
            <a:endParaRPr lang="en-US" sz="3200" dirty="0"/>
          </a:p>
        </p:txBody>
      </p:sp>
      <p:sp>
        <p:nvSpPr>
          <p:cNvPr id="3" name="Text 1"/>
          <p:cNvSpPr/>
          <p:nvPr/>
        </p:nvSpPr>
        <p:spPr>
          <a:xfrm>
            <a:off x="464939" y="1046083"/>
            <a:ext cx="13700522" cy="212527"/>
          </a:xfrm>
          <a:prstGeom prst="rect">
            <a:avLst/>
          </a:prstGeom>
          <a:noFill/>
          <a:ln/>
        </p:spPr>
        <p:txBody>
          <a:bodyPr wrap="none" lIns="0" tIns="0" rIns="0" bIns="0" rtlCol="0" anchor="t"/>
          <a:lstStyle/>
          <a:p>
            <a:pPr marL="0" indent="0" algn="l">
              <a:lnSpc>
                <a:spcPts val="1650"/>
              </a:lnSpc>
              <a:buNone/>
            </a:pPr>
            <a:r>
              <a:rPr lang="en-US" sz="2400" dirty="0">
                <a:solidFill>
                  <a:srgbClr val="C9C2C0"/>
                </a:solidFill>
                <a:latin typeface="Gelasio" pitchFamily="34" charset="0"/>
                <a:ea typeface="Gelasio" pitchFamily="34" charset="-122"/>
                <a:cs typeface="Gelasio" pitchFamily="34" charset="-120"/>
              </a:rPr>
              <a:t>Understanding revenue streams and cancellation root causes is vital for business optimization.</a:t>
            </a:r>
            <a:endParaRPr lang="en-US" sz="2400" dirty="0"/>
          </a:p>
        </p:txBody>
      </p:sp>
      <p:sp>
        <p:nvSpPr>
          <p:cNvPr id="4" name="Text 2"/>
          <p:cNvSpPr/>
          <p:nvPr/>
        </p:nvSpPr>
        <p:spPr>
          <a:xfrm>
            <a:off x="464939" y="1527572"/>
            <a:ext cx="6688217" cy="212527"/>
          </a:xfrm>
          <a:prstGeom prst="rect">
            <a:avLst/>
          </a:prstGeom>
          <a:noFill/>
          <a:ln/>
        </p:spPr>
        <p:txBody>
          <a:bodyPr wrap="none" lIns="0" tIns="0" rIns="0" bIns="0" rtlCol="0" anchor="t"/>
          <a:lstStyle/>
          <a:p>
            <a:pPr marL="0" indent="0" algn="l">
              <a:lnSpc>
                <a:spcPts val="1650"/>
              </a:lnSpc>
              <a:buNone/>
            </a:pPr>
            <a:r>
              <a:rPr lang="en-US" sz="1600" b="1" dirty="0">
                <a:solidFill>
                  <a:srgbClr val="C9C2C0"/>
                </a:solidFill>
                <a:latin typeface="Gelasio" pitchFamily="34" charset="0"/>
                <a:ea typeface="Gelasio" pitchFamily="34" charset="-122"/>
                <a:cs typeface="Gelasio" pitchFamily="34" charset="-120"/>
              </a:rPr>
              <a:t>Top Payment Methods:</a:t>
            </a:r>
            <a:r>
              <a:rPr lang="en-US" sz="1600" dirty="0">
                <a:solidFill>
                  <a:srgbClr val="C9C2C0"/>
                </a:solidFill>
                <a:latin typeface="Gelasio" pitchFamily="34" charset="0"/>
                <a:ea typeface="Gelasio" pitchFamily="34" charset="-122"/>
                <a:cs typeface="Gelasio" pitchFamily="34" charset="-120"/>
              </a:rPr>
              <a:t> UPI and Cash dominate transactions</a:t>
            </a:r>
            <a:r>
              <a:rPr lang="en-US" sz="1000" dirty="0">
                <a:solidFill>
                  <a:srgbClr val="C9C2C0"/>
                </a:solidFill>
                <a:latin typeface="Gelasio" pitchFamily="34" charset="0"/>
                <a:ea typeface="Gelasio" pitchFamily="34" charset="-122"/>
                <a:cs typeface="Gelasio" pitchFamily="34" charset="-120"/>
              </a:rPr>
              <a:t>.</a:t>
            </a:r>
            <a:endParaRPr lang="en-US" sz="1000" dirty="0"/>
          </a:p>
        </p:txBody>
      </p:sp>
      <p:sp>
        <p:nvSpPr>
          <p:cNvPr id="5" name="Text 3"/>
          <p:cNvSpPr/>
          <p:nvPr/>
        </p:nvSpPr>
        <p:spPr>
          <a:xfrm>
            <a:off x="464939" y="1859637"/>
            <a:ext cx="6688217" cy="212527"/>
          </a:xfrm>
          <a:prstGeom prst="rect">
            <a:avLst/>
          </a:prstGeom>
          <a:noFill/>
          <a:ln/>
        </p:spPr>
        <p:txBody>
          <a:bodyPr wrap="none" lIns="0" tIns="0" rIns="0" bIns="0" rtlCol="0" anchor="t"/>
          <a:lstStyle/>
          <a:p>
            <a:pPr marL="0" indent="0" algn="l">
              <a:lnSpc>
                <a:spcPts val="1650"/>
              </a:lnSpc>
              <a:buNone/>
            </a:pPr>
            <a:r>
              <a:rPr lang="en-US" sz="1400" b="1" dirty="0">
                <a:solidFill>
                  <a:srgbClr val="C9C2C0"/>
                </a:solidFill>
                <a:latin typeface="Gelasio" pitchFamily="34" charset="0"/>
                <a:ea typeface="Gelasio" pitchFamily="34" charset="-122"/>
                <a:cs typeface="Gelasio" pitchFamily="34" charset="-120"/>
              </a:rPr>
              <a:t>Revenue Concentration:</a:t>
            </a:r>
            <a:r>
              <a:rPr lang="en-US" sz="1400" dirty="0">
                <a:solidFill>
                  <a:srgbClr val="C9C2C0"/>
                </a:solidFill>
                <a:latin typeface="Gelasio" pitchFamily="34" charset="0"/>
                <a:ea typeface="Gelasio" pitchFamily="34" charset="-122"/>
                <a:cs typeface="Gelasio" pitchFamily="34" charset="-120"/>
              </a:rPr>
              <a:t> The top 5 customers contribute significantly to overall revenue.</a:t>
            </a:r>
            <a:endParaRPr lang="en-US" sz="1400" dirty="0"/>
          </a:p>
        </p:txBody>
      </p:sp>
      <p:pic>
        <p:nvPicPr>
          <p:cNvPr id="6" name="Image 0" descr="preencoded.png"/>
          <p:cNvPicPr>
            <a:picLocks noChangeAspect="1"/>
          </p:cNvPicPr>
          <p:nvPr/>
        </p:nvPicPr>
        <p:blipFill>
          <a:blip r:embed="rId3"/>
          <a:stretch>
            <a:fillRect/>
          </a:stretch>
        </p:blipFill>
        <p:spPr>
          <a:xfrm>
            <a:off x="609327" y="2501979"/>
            <a:ext cx="5543975" cy="5543975"/>
          </a:xfrm>
          <a:prstGeom prst="rect">
            <a:avLst/>
          </a:prstGeom>
        </p:spPr>
      </p:pic>
      <p:sp>
        <p:nvSpPr>
          <p:cNvPr id="7" name="Text 4"/>
          <p:cNvSpPr/>
          <p:nvPr/>
        </p:nvSpPr>
        <p:spPr>
          <a:xfrm>
            <a:off x="7477246" y="1388030"/>
            <a:ext cx="1936433" cy="207526"/>
          </a:xfrm>
          <a:prstGeom prst="rect">
            <a:avLst/>
          </a:prstGeom>
          <a:noFill/>
          <a:ln/>
        </p:spPr>
        <p:txBody>
          <a:bodyPr wrap="none" lIns="0" tIns="0" rIns="0" bIns="0" rtlCol="0" anchor="t"/>
          <a:lstStyle/>
          <a:p>
            <a:pPr marL="0" indent="0" algn="l">
              <a:lnSpc>
                <a:spcPts val="1600"/>
              </a:lnSpc>
              <a:buNone/>
            </a:pPr>
            <a:r>
              <a:rPr lang="en-US" dirty="0">
                <a:solidFill>
                  <a:srgbClr val="D8B6A4"/>
                </a:solidFill>
                <a:latin typeface="Gelasio" pitchFamily="34" charset="0"/>
                <a:ea typeface="Gelasio" pitchFamily="34" charset="-122"/>
                <a:cs typeface="Gelasio" pitchFamily="34" charset="-120"/>
              </a:rPr>
              <a:t>Key Cancellation Reasons:</a:t>
            </a:r>
            <a:endParaRPr lang="en-US" dirty="0"/>
          </a:p>
        </p:txBody>
      </p:sp>
      <p:sp>
        <p:nvSpPr>
          <p:cNvPr id="8" name="Text 5"/>
          <p:cNvSpPr/>
          <p:nvPr/>
        </p:nvSpPr>
        <p:spPr>
          <a:xfrm>
            <a:off x="7484864" y="1881068"/>
            <a:ext cx="6688217" cy="212527"/>
          </a:xfrm>
          <a:prstGeom prst="rect">
            <a:avLst/>
          </a:prstGeom>
          <a:noFill/>
          <a:ln/>
        </p:spPr>
        <p:txBody>
          <a:bodyPr wrap="none" lIns="0" tIns="0" rIns="0" bIns="0" rtlCol="0" anchor="t"/>
          <a:lstStyle/>
          <a:p>
            <a:pPr marL="342900" indent="-342900" algn="l">
              <a:lnSpc>
                <a:spcPts val="1650"/>
              </a:lnSpc>
              <a:buSzPct val="100000"/>
              <a:buChar char="•"/>
            </a:pPr>
            <a:endParaRPr lang="en-US" dirty="0"/>
          </a:p>
        </p:txBody>
      </p:sp>
      <p:sp>
        <p:nvSpPr>
          <p:cNvPr id="9" name="Text 6"/>
          <p:cNvSpPr/>
          <p:nvPr/>
        </p:nvSpPr>
        <p:spPr>
          <a:xfrm>
            <a:off x="7584122" y="1982018"/>
            <a:ext cx="6688217" cy="280391"/>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C9C2C0"/>
                </a:solidFill>
                <a:latin typeface="Gelasio" pitchFamily="34" charset="0"/>
                <a:ea typeface="Gelasio" pitchFamily="34" charset="-122"/>
                <a:cs typeface="Gelasio" pitchFamily="34" charset="-120"/>
              </a:rPr>
              <a:t>Drivers → “Personal &amp; Car related issues” highest share</a:t>
            </a:r>
            <a:endParaRPr lang="en-US" dirty="0"/>
          </a:p>
        </p:txBody>
      </p:sp>
      <p:pic>
        <p:nvPicPr>
          <p:cNvPr id="10" name="Image 1" descr="preencoded.png"/>
          <p:cNvPicPr>
            <a:picLocks noChangeAspect="1"/>
          </p:cNvPicPr>
          <p:nvPr/>
        </p:nvPicPr>
        <p:blipFill>
          <a:blip r:embed="rId4"/>
          <a:stretch>
            <a:fillRect/>
          </a:stretch>
        </p:blipFill>
        <p:spPr>
          <a:xfrm>
            <a:off x="7761593" y="2501979"/>
            <a:ext cx="5543976" cy="5543976"/>
          </a:xfrm>
          <a:prstGeom prst="rect">
            <a:avLst/>
          </a:prstGeom>
        </p:spPr>
      </p:pic>
      <p:sp>
        <p:nvSpPr>
          <p:cNvPr id="11" name="Text 7"/>
          <p:cNvSpPr/>
          <p:nvPr/>
        </p:nvSpPr>
        <p:spPr>
          <a:xfrm>
            <a:off x="7484864" y="9339620"/>
            <a:ext cx="6688217" cy="212527"/>
          </a:xfrm>
          <a:prstGeom prst="rect">
            <a:avLst/>
          </a:prstGeom>
          <a:noFill/>
          <a:ln/>
        </p:spPr>
        <p:txBody>
          <a:bodyPr wrap="none" lIns="0" tIns="0" rIns="0" bIns="0" rtlCol="0" anchor="t"/>
          <a:lstStyle/>
          <a:p>
            <a:pPr marL="0" indent="0" algn="l">
              <a:lnSpc>
                <a:spcPts val="1650"/>
              </a:lnSpc>
              <a:buNone/>
            </a:pPr>
            <a:endParaRPr lang="en-US" sz="1000" dirty="0"/>
          </a:p>
        </p:txBody>
      </p:sp>
      <p:sp>
        <p:nvSpPr>
          <p:cNvPr id="13" name="TextBox 12">
            <a:extLst>
              <a:ext uri="{FF2B5EF4-FFF2-40B4-BE49-F238E27FC236}">
                <a16:creationId xmlns:a16="http://schemas.microsoft.com/office/drawing/2014/main" id="{A8AE4AF3-CFA8-2253-3EFB-D839587A4528}"/>
              </a:ext>
            </a:extLst>
          </p:cNvPr>
          <p:cNvSpPr txBox="1"/>
          <p:nvPr/>
        </p:nvSpPr>
        <p:spPr>
          <a:xfrm>
            <a:off x="7477244" y="1615955"/>
            <a:ext cx="7315200" cy="325089"/>
          </a:xfrm>
          <a:prstGeom prst="rect">
            <a:avLst/>
          </a:prstGeom>
          <a:noFill/>
        </p:spPr>
        <p:txBody>
          <a:bodyPr wrap="square">
            <a:spAutoFit/>
          </a:bodyPr>
          <a:lstStyle/>
          <a:p>
            <a:pPr marL="342900" indent="-342900" algn="l">
              <a:lnSpc>
                <a:spcPts val="1650"/>
              </a:lnSpc>
              <a:buSzPct val="100000"/>
              <a:buChar char="•"/>
            </a:pPr>
            <a:r>
              <a:rPr lang="en-US" dirty="0">
                <a:solidFill>
                  <a:srgbClr val="C9C2C0"/>
                </a:solidFill>
                <a:latin typeface="Gelasio" pitchFamily="34" charset="0"/>
                <a:ea typeface="Gelasio" pitchFamily="34" charset="-122"/>
                <a:cs typeface="Gelasio" pitchFamily="34" charset="-120"/>
              </a:rPr>
              <a:t>Customers → “Driver not moving towards pickup” most common</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91847" y="387548"/>
            <a:ext cx="6158270" cy="439102"/>
          </a:xfrm>
          <a:prstGeom prst="rect">
            <a:avLst/>
          </a:prstGeom>
          <a:noFill/>
          <a:ln/>
        </p:spPr>
        <p:txBody>
          <a:bodyPr wrap="none" lIns="0" tIns="0" rIns="0" bIns="0" rtlCol="0" anchor="t"/>
          <a:lstStyle/>
          <a:p>
            <a:pPr marL="0" indent="0" algn="l">
              <a:lnSpc>
                <a:spcPts val="3450"/>
              </a:lnSpc>
              <a:buNone/>
            </a:pPr>
            <a:r>
              <a:rPr lang="en-US" sz="2750" dirty="0">
                <a:solidFill>
                  <a:srgbClr val="D8B6A4"/>
                </a:solidFill>
                <a:latin typeface="Gelasio" pitchFamily="34" charset="0"/>
                <a:ea typeface="Gelasio" pitchFamily="34" charset="-122"/>
                <a:cs typeface="Gelasio" pitchFamily="34" charset="-120"/>
              </a:rPr>
              <a:t>Strategic Recommendations for Growth</a:t>
            </a:r>
            <a:endParaRPr lang="en-US" sz="2750" dirty="0"/>
          </a:p>
        </p:txBody>
      </p:sp>
      <p:sp>
        <p:nvSpPr>
          <p:cNvPr id="3" name="Text 1"/>
          <p:cNvSpPr/>
          <p:nvPr/>
        </p:nvSpPr>
        <p:spPr>
          <a:xfrm>
            <a:off x="491847" y="1107638"/>
            <a:ext cx="13646706" cy="449580"/>
          </a:xfrm>
          <a:prstGeom prst="rect">
            <a:avLst/>
          </a:prstGeom>
          <a:noFill/>
          <a:ln/>
        </p:spPr>
        <p:txBody>
          <a:bodyPr wrap="square" lIns="0" tIns="0" rIns="0" bIns="0" rtlCol="0" anchor="t"/>
          <a:lstStyle/>
          <a:p>
            <a:pPr marL="0" indent="0" algn="l">
              <a:lnSpc>
                <a:spcPts val="1750"/>
              </a:lnSpc>
              <a:buNone/>
            </a:pPr>
            <a:r>
              <a:rPr lang="en-US" sz="1100" dirty="0">
                <a:solidFill>
                  <a:srgbClr val="C9C2C0"/>
                </a:solidFill>
                <a:latin typeface="Gelasio" pitchFamily="34" charset="0"/>
                <a:ea typeface="Gelasio" pitchFamily="34" charset="-122"/>
                <a:cs typeface="Gelasio" pitchFamily="34" charset="-120"/>
              </a:rPr>
              <a:t>Implementing these recommendations can significantly improve service quality, reduce cancellations, and boost revenue, leveraging insights from our ride volume, cancellation factors, vehicle performance, and customer data.</a:t>
            </a:r>
            <a:endParaRPr lang="en-US" sz="1100" dirty="0"/>
          </a:p>
        </p:txBody>
      </p:sp>
      <p:sp>
        <p:nvSpPr>
          <p:cNvPr id="4" name="Shape 2"/>
          <p:cNvSpPr/>
          <p:nvPr/>
        </p:nvSpPr>
        <p:spPr>
          <a:xfrm>
            <a:off x="3221117" y="1715214"/>
            <a:ext cx="1364575" cy="1034296"/>
          </a:xfrm>
          <a:prstGeom prst="roundRect">
            <a:avLst>
              <a:gd name="adj" fmla="val 2038"/>
            </a:avLst>
          </a:prstGeom>
          <a:solidFill>
            <a:srgbClr val="373433"/>
          </a:solidFill>
          <a:ln/>
        </p:spPr>
      </p:sp>
      <p:sp>
        <p:nvSpPr>
          <p:cNvPr id="5" name="Text 3"/>
          <p:cNvSpPr/>
          <p:nvPr/>
        </p:nvSpPr>
        <p:spPr>
          <a:xfrm>
            <a:off x="3804642" y="2108835"/>
            <a:ext cx="197525" cy="246936"/>
          </a:xfrm>
          <a:prstGeom prst="rect">
            <a:avLst/>
          </a:prstGeom>
          <a:noFill/>
          <a:ln/>
        </p:spPr>
        <p:txBody>
          <a:bodyPr wrap="none" lIns="0" tIns="0" rIns="0" bIns="0" rtlCol="0" anchor="t"/>
          <a:lstStyle/>
          <a:p>
            <a:pPr marL="0" indent="0" algn="ctr">
              <a:lnSpc>
                <a:spcPts val="2450"/>
              </a:lnSpc>
              <a:buNone/>
            </a:pPr>
            <a:r>
              <a:rPr lang="en-US" sz="1550" dirty="0">
                <a:solidFill>
                  <a:srgbClr val="C9C2C0"/>
                </a:solidFill>
                <a:latin typeface="Gelasio" pitchFamily="34" charset="0"/>
                <a:ea typeface="Gelasio" pitchFamily="34" charset="-122"/>
                <a:cs typeface="Gelasio" pitchFamily="34" charset="-120"/>
              </a:rPr>
              <a:t>1</a:t>
            </a:r>
            <a:endParaRPr lang="en-US" sz="1550" dirty="0"/>
          </a:p>
        </p:txBody>
      </p:sp>
      <p:sp>
        <p:nvSpPr>
          <p:cNvPr id="6" name="Text 4"/>
          <p:cNvSpPr/>
          <p:nvPr/>
        </p:nvSpPr>
        <p:spPr>
          <a:xfrm>
            <a:off x="4726186" y="1855708"/>
            <a:ext cx="2058233" cy="219432"/>
          </a:xfrm>
          <a:prstGeom prst="rect">
            <a:avLst/>
          </a:prstGeom>
          <a:noFill/>
          <a:ln/>
        </p:spPr>
        <p:txBody>
          <a:bodyPr wrap="none" lIns="0" tIns="0" rIns="0" bIns="0" rtlCol="0" anchor="t"/>
          <a:lstStyle/>
          <a:p>
            <a:pPr marL="0" indent="0" algn="l">
              <a:lnSpc>
                <a:spcPts val="1700"/>
              </a:lnSpc>
              <a:buNone/>
            </a:pPr>
            <a:r>
              <a:rPr lang="en-US" sz="1350" dirty="0">
                <a:solidFill>
                  <a:srgbClr val="C9C2C0"/>
                </a:solidFill>
                <a:latin typeface="Gelasio" pitchFamily="34" charset="0"/>
                <a:ea typeface="Gelasio" pitchFamily="34" charset="-122"/>
                <a:cs typeface="Gelasio" pitchFamily="34" charset="-120"/>
              </a:rPr>
              <a:t>Enhance Driver Reliability</a:t>
            </a:r>
            <a:endParaRPr lang="en-US" sz="1350" dirty="0"/>
          </a:p>
        </p:txBody>
      </p:sp>
      <p:sp>
        <p:nvSpPr>
          <p:cNvPr id="7" name="Text 5"/>
          <p:cNvSpPr/>
          <p:nvPr/>
        </p:nvSpPr>
        <p:spPr>
          <a:xfrm>
            <a:off x="4726186" y="2159437"/>
            <a:ext cx="9271873" cy="449580"/>
          </a:xfrm>
          <a:prstGeom prst="rect">
            <a:avLst/>
          </a:prstGeom>
          <a:noFill/>
          <a:ln/>
        </p:spPr>
        <p:txBody>
          <a:bodyPr wrap="square" lIns="0" tIns="0" rIns="0" bIns="0" rtlCol="0" anchor="t"/>
          <a:lstStyle/>
          <a:p>
            <a:pPr marL="0" indent="0" algn="l">
              <a:lnSpc>
                <a:spcPts val="1750"/>
              </a:lnSpc>
              <a:buNone/>
            </a:pPr>
            <a:r>
              <a:rPr lang="en-US" sz="1100" dirty="0">
                <a:solidFill>
                  <a:srgbClr val="C9C2C0"/>
                </a:solidFill>
                <a:latin typeface="Gelasio" pitchFamily="34" charset="0"/>
                <a:ea typeface="Gelasio" pitchFamily="34" charset="-122"/>
                <a:cs typeface="Gelasio" pitchFamily="34" charset="-120"/>
              </a:rPr>
              <a:t>Introduce a tiered incentive program for drivers maintaining a cancellation rate below 5% and provide access to discounted car maintenance services to address "Personal &amp; Car related issues" which contribute heavily to driver cancellations.</a:t>
            </a:r>
            <a:endParaRPr lang="en-US" sz="1100" dirty="0"/>
          </a:p>
        </p:txBody>
      </p:sp>
      <p:sp>
        <p:nvSpPr>
          <p:cNvPr id="8" name="Shape 6"/>
          <p:cNvSpPr/>
          <p:nvPr/>
        </p:nvSpPr>
        <p:spPr>
          <a:xfrm>
            <a:off x="4655939" y="2745700"/>
            <a:ext cx="9412367" cy="7620"/>
          </a:xfrm>
          <a:prstGeom prst="roundRect">
            <a:avLst>
              <a:gd name="adj" fmla="val 276632"/>
            </a:avLst>
          </a:prstGeom>
          <a:solidFill>
            <a:srgbClr val="504D4C"/>
          </a:solidFill>
          <a:ln/>
        </p:spPr>
      </p:sp>
      <p:sp>
        <p:nvSpPr>
          <p:cNvPr id="9" name="Shape 7"/>
          <p:cNvSpPr/>
          <p:nvPr/>
        </p:nvSpPr>
        <p:spPr>
          <a:xfrm>
            <a:off x="2538770" y="2819757"/>
            <a:ext cx="2729270" cy="1259086"/>
          </a:xfrm>
          <a:prstGeom prst="roundRect">
            <a:avLst>
              <a:gd name="adj" fmla="val 1674"/>
            </a:avLst>
          </a:prstGeom>
          <a:solidFill>
            <a:srgbClr val="373433"/>
          </a:solidFill>
          <a:ln/>
        </p:spPr>
      </p:sp>
      <p:sp>
        <p:nvSpPr>
          <p:cNvPr id="10" name="Text 8"/>
          <p:cNvSpPr/>
          <p:nvPr/>
        </p:nvSpPr>
        <p:spPr>
          <a:xfrm>
            <a:off x="3804642" y="3325773"/>
            <a:ext cx="197525" cy="246936"/>
          </a:xfrm>
          <a:prstGeom prst="rect">
            <a:avLst/>
          </a:prstGeom>
          <a:noFill/>
          <a:ln/>
        </p:spPr>
        <p:txBody>
          <a:bodyPr wrap="none" lIns="0" tIns="0" rIns="0" bIns="0" rtlCol="0" anchor="t"/>
          <a:lstStyle/>
          <a:p>
            <a:pPr marL="0" indent="0" algn="ctr">
              <a:lnSpc>
                <a:spcPts val="2450"/>
              </a:lnSpc>
              <a:buNone/>
            </a:pPr>
            <a:r>
              <a:rPr lang="en-US" sz="1550" dirty="0">
                <a:solidFill>
                  <a:srgbClr val="C9C2C0"/>
                </a:solidFill>
                <a:latin typeface="Gelasio" pitchFamily="34" charset="0"/>
                <a:ea typeface="Gelasio" pitchFamily="34" charset="-122"/>
                <a:cs typeface="Gelasio" pitchFamily="34" charset="-120"/>
              </a:rPr>
              <a:t>2</a:t>
            </a:r>
            <a:endParaRPr lang="en-US" sz="1550" dirty="0"/>
          </a:p>
        </p:txBody>
      </p:sp>
      <p:sp>
        <p:nvSpPr>
          <p:cNvPr id="11" name="Text 9"/>
          <p:cNvSpPr/>
          <p:nvPr/>
        </p:nvSpPr>
        <p:spPr>
          <a:xfrm>
            <a:off x="5408533" y="2960251"/>
            <a:ext cx="2643664" cy="219432"/>
          </a:xfrm>
          <a:prstGeom prst="rect">
            <a:avLst/>
          </a:prstGeom>
          <a:noFill/>
          <a:ln/>
        </p:spPr>
        <p:txBody>
          <a:bodyPr wrap="none" lIns="0" tIns="0" rIns="0" bIns="0" rtlCol="0" anchor="t"/>
          <a:lstStyle/>
          <a:p>
            <a:pPr marL="0" indent="0" algn="l">
              <a:lnSpc>
                <a:spcPts val="1700"/>
              </a:lnSpc>
              <a:buNone/>
            </a:pPr>
            <a:r>
              <a:rPr lang="en-US" sz="1350" dirty="0">
                <a:solidFill>
                  <a:srgbClr val="C9C2C0"/>
                </a:solidFill>
                <a:latin typeface="Gelasio" pitchFamily="34" charset="0"/>
                <a:ea typeface="Gelasio" pitchFamily="34" charset="-122"/>
                <a:cs typeface="Gelasio" pitchFamily="34" charset="-120"/>
              </a:rPr>
              <a:t>Optimize Customer Ride Tracking</a:t>
            </a:r>
            <a:endParaRPr lang="en-US" sz="1350" dirty="0"/>
          </a:p>
        </p:txBody>
      </p:sp>
      <p:sp>
        <p:nvSpPr>
          <p:cNvPr id="12" name="Text 10"/>
          <p:cNvSpPr/>
          <p:nvPr/>
        </p:nvSpPr>
        <p:spPr>
          <a:xfrm>
            <a:off x="5408533" y="3263979"/>
            <a:ext cx="8589526" cy="674370"/>
          </a:xfrm>
          <a:prstGeom prst="rect">
            <a:avLst/>
          </a:prstGeom>
          <a:noFill/>
          <a:ln/>
        </p:spPr>
        <p:txBody>
          <a:bodyPr wrap="square" lIns="0" tIns="0" rIns="0" bIns="0" rtlCol="0" anchor="t"/>
          <a:lstStyle/>
          <a:p>
            <a:pPr marL="0" indent="0" algn="l">
              <a:lnSpc>
                <a:spcPts val="1750"/>
              </a:lnSpc>
              <a:buNone/>
            </a:pPr>
            <a:r>
              <a:rPr lang="en-US" sz="1100" dirty="0">
                <a:solidFill>
                  <a:srgbClr val="C9C2C0"/>
                </a:solidFill>
                <a:latin typeface="Gelasio" pitchFamily="34" charset="0"/>
                <a:ea typeface="Gelasio" pitchFamily="34" charset="-122"/>
                <a:cs typeface="Gelasio" pitchFamily="34" charset="-120"/>
              </a:rPr>
              <a:t>Improve the real-time GPS accuracy and communication features within the app. Implement automated notifications for customers when a driver's ETA changes or if a driver isn't moving for more than 2 minutes at the pickup location, directly addressing the "Driver not moving towards pickup" cancellation reason.</a:t>
            </a:r>
            <a:endParaRPr lang="en-US" sz="1100" dirty="0"/>
          </a:p>
        </p:txBody>
      </p:sp>
      <p:sp>
        <p:nvSpPr>
          <p:cNvPr id="13" name="Shape 11"/>
          <p:cNvSpPr/>
          <p:nvPr/>
        </p:nvSpPr>
        <p:spPr>
          <a:xfrm>
            <a:off x="5338286" y="4075033"/>
            <a:ext cx="8730020" cy="7620"/>
          </a:xfrm>
          <a:prstGeom prst="roundRect">
            <a:avLst>
              <a:gd name="adj" fmla="val 276632"/>
            </a:avLst>
          </a:prstGeom>
          <a:solidFill>
            <a:srgbClr val="504D4C"/>
          </a:solidFill>
          <a:ln/>
        </p:spPr>
      </p:sp>
      <p:sp>
        <p:nvSpPr>
          <p:cNvPr id="14" name="Shape 12"/>
          <p:cNvSpPr/>
          <p:nvPr/>
        </p:nvSpPr>
        <p:spPr>
          <a:xfrm>
            <a:off x="1856423" y="4149090"/>
            <a:ext cx="4093964" cy="1034296"/>
          </a:xfrm>
          <a:prstGeom prst="roundRect">
            <a:avLst>
              <a:gd name="adj" fmla="val 2038"/>
            </a:avLst>
          </a:prstGeom>
          <a:solidFill>
            <a:srgbClr val="373433"/>
          </a:solidFill>
          <a:ln/>
        </p:spPr>
      </p:sp>
      <p:sp>
        <p:nvSpPr>
          <p:cNvPr id="15" name="Text 13"/>
          <p:cNvSpPr/>
          <p:nvPr/>
        </p:nvSpPr>
        <p:spPr>
          <a:xfrm>
            <a:off x="3804642" y="4542711"/>
            <a:ext cx="197525" cy="246936"/>
          </a:xfrm>
          <a:prstGeom prst="rect">
            <a:avLst/>
          </a:prstGeom>
          <a:noFill/>
          <a:ln/>
        </p:spPr>
        <p:txBody>
          <a:bodyPr wrap="none" lIns="0" tIns="0" rIns="0" bIns="0" rtlCol="0" anchor="t"/>
          <a:lstStyle/>
          <a:p>
            <a:pPr marL="0" indent="0" algn="ctr">
              <a:lnSpc>
                <a:spcPts val="2450"/>
              </a:lnSpc>
              <a:buNone/>
            </a:pPr>
            <a:r>
              <a:rPr lang="en-US" sz="1550" dirty="0">
                <a:solidFill>
                  <a:srgbClr val="C9C2C0"/>
                </a:solidFill>
                <a:latin typeface="Gelasio" pitchFamily="34" charset="0"/>
                <a:ea typeface="Gelasio" pitchFamily="34" charset="-122"/>
                <a:cs typeface="Gelasio" pitchFamily="34" charset="-120"/>
              </a:rPr>
              <a:t>3</a:t>
            </a:r>
            <a:endParaRPr lang="en-US" sz="1550" dirty="0"/>
          </a:p>
        </p:txBody>
      </p:sp>
      <p:sp>
        <p:nvSpPr>
          <p:cNvPr id="16" name="Text 14"/>
          <p:cNvSpPr/>
          <p:nvPr/>
        </p:nvSpPr>
        <p:spPr>
          <a:xfrm>
            <a:off x="6090880" y="4289584"/>
            <a:ext cx="2687598" cy="219432"/>
          </a:xfrm>
          <a:prstGeom prst="rect">
            <a:avLst/>
          </a:prstGeom>
          <a:noFill/>
          <a:ln/>
        </p:spPr>
        <p:txBody>
          <a:bodyPr wrap="none" lIns="0" tIns="0" rIns="0" bIns="0" rtlCol="0" anchor="t"/>
          <a:lstStyle/>
          <a:p>
            <a:pPr marL="0" indent="0" algn="l">
              <a:lnSpc>
                <a:spcPts val="1700"/>
              </a:lnSpc>
              <a:buNone/>
            </a:pPr>
            <a:r>
              <a:rPr lang="en-US" sz="1350" dirty="0">
                <a:solidFill>
                  <a:srgbClr val="C9C2C0"/>
                </a:solidFill>
                <a:latin typeface="Gelasio" pitchFamily="34" charset="0"/>
                <a:ea typeface="Gelasio" pitchFamily="34" charset="-122"/>
                <a:cs typeface="Gelasio" pitchFamily="34" charset="-120"/>
              </a:rPr>
              <a:t>Boost Premium Vehicle Utilization</a:t>
            </a:r>
            <a:endParaRPr lang="en-US" sz="1350" dirty="0"/>
          </a:p>
        </p:txBody>
      </p:sp>
      <p:sp>
        <p:nvSpPr>
          <p:cNvPr id="17" name="Text 15"/>
          <p:cNvSpPr/>
          <p:nvPr/>
        </p:nvSpPr>
        <p:spPr>
          <a:xfrm>
            <a:off x="6090880" y="4593312"/>
            <a:ext cx="7907179" cy="449580"/>
          </a:xfrm>
          <a:prstGeom prst="rect">
            <a:avLst/>
          </a:prstGeom>
          <a:noFill/>
          <a:ln/>
        </p:spPr>
        <p:txBody>
          <a:bodyPr wrap="square" lIns="0" tIns="0" rIns="0" bIns="0" rtlCol="0" anchor="t"/>
          <a:lstStyle/>
          <a:p>
            <a:pPr marL="0" indent="0" algn="l">
              <a:lnSpc>
                <a:spcPts val="1750"/>
              </a:lnSpc>
              <a:buNone/>
            </a:pPr>
            <a:r>
              <a:rPr lang="en-US" sz="1100" dirty="0">
                <a:solidFill>
                  <a:srgbClr val="C9C2C0"/>
                </a:solidFill>
                <a:latin typeface="Gelasio" pitchFamily="34" charset="0"/>
                <a:ea typeface="Gelasio" pitchFamily="34" charset="-122"/>
                <a:cs typeface="Gelasio" pitchFamily="34" charset="-120"/>
              </a:rPr>
              <a:t>Launch targeted promotions, such as discounted first rides or loyalty point bonuses, for Prime Sedan and SUV bookings during peak hours to capitalize on their higher revenue per ride and increase their overall market share.</a:t>
            </a:r>
            <a:endParaRPr lang="en-US" sz="1100" dirty="0"/>
          </a:p>
        </p:txBody>
      </p:sp>
      <p:sp>
        <p:nvSpPr>
          <p:cNvPr id="18" name="Shape 16"/>
          <p:cNvSpPr/>
          <p:nvPr/>
        </p:nvSpPr>
        <p:spPr>
          <a:xfrm>
            <a:off x="6020633" y="5179576"/>
            <a:ext cx="8047673" cy="7620"/>
          </a:xfrm>
          <a:prstGeom prst="roundRect">
            <a:avLst>
              <a:gd name="adj" fmla="val 276632"/>
            </a:avLst>
          </a:prstGeom>
          <a:solidFill>
            <a:srgbClr val="504D4C"/>
          </a:solidFill>
          <a:ln/>
        </p:spPr>
      </p:sp>
      <p:sp>
        <p:nvSpPr>
          <p:cNvPr id="19" name="Shape 17"/>
          <p:cNvSpPr/>
          <p:nvPr/>
        </p:nvSpPr>
        <p:spPr>
          <a:xfrm>
            <a:off x="1174075" y="5253633"/>
            <a:ext cx="5458658" cy="1259086"/>
          </a:xfrm>
          <a:prstGeom prst="roundRect">
            <a:avLst>
              <a:gd name="adj" fmla="val 1674"/>
            </a:avLst>
          </a:prstGeom>
          <a:solidFill>
            <a:srgbClr val="373433"/>
          </a:solidFill>
          <a:ln/>
        </p:spPr>
      </p:sp>
      <p:sp>
        <p:nvSpPr>
          <p:cNvPr id="20" name="Text 18"/>
          <p:cNvSpPr/>
          <p:nvPr/>
        </p:nvSpPr>
        <p:spPr>
          <a:xfrm>
            <a:off x="3804642" y="5759648"/>
            <a:ext cx="197525" cy="246936"/>
          </a:xfrm>
          <a:prstGeom prst="rect">
            <a:avLst/>
          </a:prstGeom>
          <a:noFill/>
          <a:ln/>
        </p:spPr>
        <p:txBody>
          <a:bodyPr wrap="none" lIns="0" tIns="0" rIns="0" bIns="0" rtlCol="0" anchor="t"/>
          <a:lstStyle/>
          <a:p>
            <a:pPr marL="0" indent="0" algn="ctr">
              <a:lnSpc>
                <a:spcPts val="2450"/>
              </a:lnSpc>
              <a:buNone/>
            </a:pPr>
            <a:r>
              <a:rPr lang="en-US" sz="1550" dirty="0">
                <a:solidFill>
                  <a:srgbClr val="C9C2C0"/>
                </a:solidFill>
                <a:latin typeface="Gelasio" pitchFamily="34" charset="0"/>
                <a:ea typeface="Gelasio" pitchFamily="34" charset="-122"/>
                <a:cs typeface="Gelasio" pitchFamily="34" charset="-120"/>
              </a:rPr>
              <a:t>4</a:t>
            </a:r>
            <a:endParaRPr lang="en-US" sz="1550" dirty="0"/>
          </a:p>
        </p:txBody>
      </p:sp>
      <p:sp>
        <p:nvSpPr>
          <p:cNvPr id="21" name="Text 19"/>
          <p:cNvSpPr/>
          <p:nvPr/>
        </p:nvSpPr>
        <p:spPr>
          <a:xfrm>
            <a:off x="6773228" y="5394127"/>
            <a:ext cx="2111454" cy="219432"/>
          </a:xfrm>
          <a:prstGeom prst="rect">
            <a:avLst/>
          </a:prstGeom>
          <a:noFill/>
          <a:ln/>
        </p:spPr>
        <p:txBody>
          <a:bodyPr wrap="none" lIns="0" tIns="0" rIns="0" bIns="0" rtlCol="0" anchor="t"/>
          <a:lstStyle/>
          <a:p>
            <a:pPr marL="0" indent="0" algn="l">
              <a:lnSpc>
                <a:spcPts val="1700"/>
              </a:lnSpc>
              <a:buNone/>
            </a:pPr>
            <a:r>
              <a:rPr lang="en-US" sz="1350" dirty="0">
                <a:solidFill>
                  <a:srgbClr val="C9C2C0"/>
                </a:solidFill>
                <a:latin typeface="Gelasio" pitchFamily="34" charset="0"/>
                <a:ea typeface="Gelasio" pitchFamily="34" charset="-122"/>
                <a:cs typeface="Gelasio" pitchFamily="34" charset="-120"/>
              </a:rPr>
              <a:t>Cultivate Customer Loyalty</a:t>
            </a:r>
            <a:endParaRPr lang="en-US" sz="1350" dirty="0"/>
          </a:p>
        </p:txBody>
      </p:sp>
      <p:sp>
        <p:nvSpPr>
          <p:cNvPr id="22" name="Text 20"/>
          <p:cNvSpPr/>
          <p:nvPr/>
        </p:nvSpPr>
        <p:spPr>
          <a:xfrm>
            <a:off x="6773228" y="5697855"/>
            <a:ext cx="7224832" cy="674370"/>
          </a:xfrm>
          <a:prstGeom prst="rect">
            <a:avLst/>
          </a:prstGeom>
          <a:noFill/>
          <a:ln/>
        </p:spPr>
        <p:txBody>
          <a:bodyPr wrap="square" lIns="0" tIns="0" rIns="0" bIns="0" rtlCol="0" anchor="t"/>
          <a:lstStyle/>
          <a:p>
            <a:pPr marL="0" indent="0" algn="l">
              <a:lnSpc>
                <a:spcPts val="1750"/>
              </a:lnSpc>
              <a:buNone/>
            </a:pPr>
            <a:r>
              <a:rPr lang="en-US" sz="1100" dirty="0">
                <a:solidFill>
                  <a:srgbClr val="C9C2C0"/>
                </a:solidFill>
                <a:latin typeface="Gelasio" pitchFamily="34" charset="0"/>
                <a:ea typeface="Gelasio" pitchFamily="34" charset="-122"/>
                <a:cs typeface="Gelasio" pitchFamily="34" charset="-120"/>
              </a:rPr>
              <a:t>Develop a structured loyalty program with exclusive benefits (e.g., discounted rides, priority booking, dedicated support) for the top 5% of customers, who significantly contribute to overall revenue and show higher booking values.</a:t>
            </a:r>
            <a:endParaRPr lang="en-US" sz="1100" dirty="0"/>
          </a:p>
        </p:txBody>
      </p:sp>
      <p:sp>
        <p:nvSpPr>
          <p:cNvPr id="23" name="Shape 21"/>
          <p:cNvSpPr/>
          <p:nvPr/>
        </p:nvSpPr>
        <p:spPr>
          <a:xfrm>
            <a:off x="6702981" y="6508909"/>
            <a:ext cx="7365325" cy="7620"/>
          </a:xfrm>
          <a:prstGeom prst="roundRect">
            <a:avLst>
              <a:gd name="adj" fmla="val 276632"/>
            </a:avLst>
          </a:prstGeom>
          <a:solidFill>
            <a:srgbClr val="504D4C"/>
          </a:solidFill>
          <a:ln/>
        </p:spPr>
      </p:sp>
      <p:sp>
        <p:nvSpPr>
          <p:cNvPr id="24" name="Shape 22"/>
          <p:cNvSpPr/>
          <p:nvPr/>
        </p:nvSpPr>
        <p:spPr>
          <a:xfrm>
            <a:off x="491847" y="6582966"/>
            <a:ext cx="6823353" cy="1259086"/>
          </a:xfrm>
          <a:prstGeom prst="roundRect">
            <a:avLst>
              <a:gd name="adj" fmla="val 1674"/>
            </a:avLst>
          </a:prstGeom>
          <a:solidFill>
            <a:srgbClr val="373433"/>
          </a:solidFill>
          <a:ln/>
        </p:spPr>
      </p:sp>
      <p:sp>
        <p:nvSpPr>
          <p:cNvPr id="25" name="Text 23"/>
          <p:cNvSpPr/>
          <p:nvPr/>
        </p:nvSpPr>
        <p:spPr>
          <a:xfrm>
            <a:off x="3804761" y="7088981"/>
            <a:ext cx="197525" cy="246936"/>
          </a:xfrm>
          <a:prstGeom prst="rect">
            <a:avLst/>
          </a:prstGeom>
          <a:noFill/>
          <a:ln/>
        </p:spPr>
        <p:txBody>
          <a:bodyPr wrap="none" lIns="0" tIns="0" rIns="0" bIns="0" rtlCol="0" anchor="t"/>
          <a:lstStyle/>
          <a:p>
            <a:pPr marL="0" indent="0" algn="ctr">
              <a:lnSpc>
                <a:spcPts val="2450"/>
              </a:lnSpc>
              <a:buNone/>
            </a:pPr>
            <a:r>
              <a:rPr lang="en-US" sz="1550" dirty="0">
                <a:solidFill>
                  <a:srgbClr val="C9C2C0"/>
                </a:solidFill>
                <a:latin typeface="Gelasio" pitchFamily="34" charset="0"/>
                <a:ea typeface="Gelasio" pitchFamily="34" charset="-122"/>
                <a:cs typeface="Gelasio" pitchFamily="34" charset="-120"/>
              </a:rPr>
              <a:t>5</a:t>
            </a:r>
            <a:endParaRPr lang="en-US" sz="1550" dirty="0"/>
          </a:p>
        </p:txBody>
      </p:sp>
      <p:sp>
        <p:nvSpPr>
          <p:cNvPr id="26" name="Text 24"/>
          <p:cNvSpPr/>
          <p:nvPr/>
        </p:nvSpPr>
        <p:spPr>
          <a:xfrm>
            <a:off x="7455694" y="6723459"/>
            <a:ext cx="2009180" cy="219432"/>
          </a:xfrm>
          <a:prstGeom prst="rect">
            <a:avLst/>
          </a:prstGeom>
          <a:noFill/>
          <a:ln/>
        </p:spPr>
        <p:txBody>
          <a:bodyPr wrap="none" lIns="0" tIns="0" rIns="0" bIns="0" rtlCol="0" anchor="t"/>
          <a:lstStyle/>
          <a:p>
            <a:pPr marL="0" indent="0" algn="l">
              <a:lnSpc>
                <a:spcPts val="1700"/>
              </a:lnSpc>
              <a:buNone/>
            </a:pPr>
            <a:r>
              <a:rPr lang="en-US" sz="1350" dirty="0">
                <a:solidFill>
                  <a:srgbClr val="C9C2C0"/>
                </a:solidFill>
                <a:latin typeface="Gelasio" pitchFamily="34" charset="0"/>
                <a:ea typeface="Gelasio" pitchFamily="34" charset="-122"/>
                <a:cs typeface="Gelasio" pitchFamily="34" charset="-120"/>
              </a:rPr>
              <a:t>Incentivize UPI Payments</a:t>
            </a:r>
            <a:endParaRPr lang="en-US" sz="1350" dirty="0"/>
          </a:p>
        </p:txBody>
      </p:sp>
      <p:sp>
        <p:nvSpPr>
          <p:cNvPr id="27" name="Text 25"/>
          <p:cNvSpPr/>
          <p:nvPr/>
        </p:nvSpPr>
        <p:spPr>
          <a:xfrm>
            <a:off x="7455694" y="7027188"/>
            <a:ext cx="6542365" cy="674370"/>
          </a:xfrm>
          <a:prstGeom prst="rect">
            <a:avLst/>
          </a:prstGeom>
          <a:noFill/>
          <a:ln/>
        </p:spPr>
        <p:txBody>
          <a:bodyPr wrap="square" lIns="0" tIns="0" rIns="0" bIns="0" rtlCol="0" anchor="t"/>
          <a:lstStyle/>
          <a:p>
            <a:pPr marL="0" indent="0" algn="l">
              <a:lnSpc>
                <a:spcPts val="1750"/>
              </a:lnSpc>
              <a:buNone/>
            </a:pPr>
            <a:r>
              <a:rPr lang="en-US" sz="1100" dirty="0">
                <a:solidFill>
                  <a:srgbClr val="C9C2C0"/>
                </a:solidFill>
                <a:latin typeface="Gelasio" pitchFamily="34" charset="0"/>
                <a:ea typeface="Gelasio" pitchFamily="34" charset="-122"/>
                <a:cs typeface="Gelasio" pitchFamily="34" charset="-120"/>
              </a:rPr>
              <a:t>Offer small, immediate cashbacks (e.g., ₹5-₹10) or exclusive partner discounts for rides completed using UPI, aiming to further increase the adoption of digital payments and improve transaction efficiency, building on UPI's already strong presence.</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3C3CFC-D313-7B93-86F2-1013B118658A}"/>
              </a:ext>
            </a:extLst>
          </p:cNvPr>
          <p:cNvPicPr>
            <a:picLocks noChangeAspect="1"/>
          </p:cNvPicPr>
          <p:nvPr/>
        </p:nvPicPr>
        <p:blipFill>
          <a:blip r:embed="rId2"/>
          <a:stretch>
            <a:fillRect/>
          </a:stretch>
        </p:blipFill>
        <p:spPr>
          <a:xfrm>
            <a:off x="1416205" y="1220064"/>
            <a:ext cx="11797990" cy="6099717"/>
          </a:xfrm>
          <a:prstGeom prst="rect">
            <a:avLst/>
          </a:prstGeom>
        </p:spPr>
      </p:pic>
      <p:sp>
        <p:nvSpPr>
          <p:cNvPr id="4" name="TextBox 3">
            <a:extLst>
              <a:ext uri="{FF2B5EF4-FFF2-40B4-BE49-F238E27FC236}">
                <a16:creationId xmlns:a16="http://schemas.microsoft.com/office/drawing/2014/main" id="{77036074-5A72-C2E0-F17D-6F52DD081E98}"/>
              </a:ext>
            </a:extLst>
          </p:cNvPr>
          <p:cNvSpPr txBox="1"/>
          <p:nvPr/>
        </p:nvSpPr>
        <p:spPr>
          <a:xfrm>
            <a:off x="2085278" y="3039874"/>
            <a:ext cx="11441151" cy="919804"/>
          </a:xfrm>
          <a:prstGeom prst="rect">
            <a:avLst/>
          </a:prstGeom>
          <a:noFill/>
        </p:spPr>
        <p:txBody>
          <a:bodyPr wrap="square">
            <a:spAutoFit/>
          </a:bodyPr>
          <a:lstStyle/>
          <a:p>
            <a:pPr marL="0" indent="0" algn="l">
              <a:lnSpc>
                <a:spcPts val="5550"/>
              </a:lnSpc>
              <a:buNone/>
            </a:pPr>
            <a:r>
              <a:rPr lang="en-US" sz="8800" dirty="0">
                <a:solidFill>
                  <a:srgbClr val="FFC000"/>
                </a:solidFill>
                <a:latin typeface="Forte" panose="03060902040502070203" pitchFamily="66" charset="0"/>
              </a:rPr>
              <a:t>         </a:t>
            </a:r>
            <a:r>
              <a:rPr lang="en-US" sz="8800" dirty="0">
                <a:latin typeface="Forte" panose="03060902040502070203" pitchFamily="66" charset="0"/>
              </a:rPr>
              <a:t>Thank You</a:t>
            </a:r>
          </a:p>
        </p:txBody>
      </p:sp>
    </p:spTree>
    <p:extLst>
      <p:ext uri="{BB962C8B-B14F-4D97-AF65-F5344CB8AC3E}">
        <p14:creationId xmlns:p14="http://schemas.microsoft.com/office/powerpoint/2010/main" val="174870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6090620" y="299655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This project presents an end-to-end analysis of a 100,000-row Ola ride dataset from Bengaluru over one month. Key objectives include analyzing ride patterns, cancellations, revenue, and customer/driver behavior, utilizing various data points like booking value, distance, and ratings.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719"/>
          </a:xfrm>
          <a:prstGeom prst="rect">
            <a:avLst/>
          </a:prstGeom>
        </p:spPr>
      </p:pic>
      <p:sp>
        <p:nvSpPr>
          <p:cNvPr id="3" name="Text 0"/>
          <p:cNvSpPr/>
          <p:nvPr/>
        </p:nvSpPr>
        <p:spPr>
          <a:xfrm>
            <a:off x="6139101" y="512802"/>
            <a:ext cx="6698218" cy="582811"/>
          </a:xfrm>
          <a:prstGeom prst="rect">
            <a:avLst/>
          </a:prstGeom>
          <a:noFill/>
          <a:ln/>
        </p:spPr>
        <p:txBody>
          <a:bodyPr wrap="none" lIns="0" tIns="0" rIns="0" bIns="0" rtlCol="0" anchor="t"/>
          <a:lstStyle/>
          <a:p>
            <a:pPr marL="0" indent="0" algn="l">
              <a:lnSpc>
                <a:spcPts val="4550"/>
              </a:lnSpc>
              <a:buNone/>
            </a:pPr>
            <a:r>
              <a:rPr lang="en-US" sz="3650" dirty="0">
                <a:solidFill>
                  <a:srgbClr val="D8B6A4"/>
                </a:solidFill>
                <a:latin typeface="Gelasio" pitchFamily="34" charset="0"/>
                <a:ea typeface="Gelasio" pitchFamily="34" charset="-122"/>
                <a:cs typeface="Gelasio" pitchFamily="34" charset="-120"/>
              </a:rPr>
              <a:t>Essential Tools for Data Mastery</a:t>
            </a:r>
            <a:endParaRPr lang="en-US" sz="3650" dirty="0"/>
          </a:p>
        </p:txBody>
      </p:sp>
      <p:sp>
        <p:nvSpPr>
          <p:cNvPr id="4" name="Text 1"/>
          <p:cNvSpPr/>
          <p:nvPr/>
        </p:nvSpPr>
        <p:spPr>
          <a:xfrm>
            <a:off x="6139101" y="1375291"/>
            <a:ext cx="7838599" cy="298252"/>
          </a:xfrm>
          <a:prstGeom prst="rect">
            <a:avLst/>
          </a:prstGeom>
          <a:noFill/>
          <a:ln/>
        </p:spPr>
        <p:txBody>
          <a:bodyPr wrap="non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We used powerful tools to transform raw data into actionable insights.</a:t>
            </a:r>
            <a:endParaRPr lang="en-US" sz="1450" dirty="0"/>
          </a:p>
        </p:txBody>
      </p:sp>
      <p:sp>
        <p:nvSpPr>
          <p:cNvPr id="5" name="Shape 2"/>
          <p:cNvSpPr/>
          <p:nvPr/>
        </p:nvSpPr>
        <p:spPr>
          <a:xfrm>
            <a:off x="6139101" y="1883331"/>
            <a:ext cx="7838599" cy="1820228"/>
          </a:xfrm>
          <a:prstGeom prst="roundRect">
            <a:avLst>
              <a:gd name="adj" fmla="val 1537"/>
            </a:avLst>
          </a:prstGeom>
          <a:solidFill>
            <a:srgbClr val="373433"/>
          </a:solidFill>
          <a:ln/>
        </p:spPr>
      </p:sp>
      <p:sp>
        <p:nvSpPr>
          <p:cNvPr id="6" name="Shape 3"/>
          <p:cNvSpPr/>
          <p:nvPr/>
        </p:nvSpPr>
        <p:spPr>
          <a:xfrm>
            <a:off x="6325553" y="2069782"/>
            <a:ext cx="559475" cy="559475"/>
          </a:xfrm>
          <a:prstGeom prst="roundRect">
            <a:avLst>
              <a:gd name="adj" fmla="val 16342259"/>
            </a:avLst>
          </a:prstGeom>
          <a:solidFill>
            <a:srgbClr val="38512F"/>
          </a:solidFill>
          <a:ln/>
        </p:spPr>
      </p:sp>
      <p:pic>
        <p:nvPicPr>
          <p:cNvPr id="7" name="Image 1" descr="preencoded.png"/>
          <p:cNvPicPr>
            <a:picLocks noChangeAspect="1"/>
          </p:cNvPicPr>
          <p:nvPr/>
        </p:nvPicPr>
        <p:blipFill>
          <a:blip r:embed="rId4"/>
          <a:stretch>
            <a:fillRect/>
          </a:stretch>
        </p:blipFill>
        <p:spPr>
          <a:xfrm>
            <a:off x="6479381" y="2192179"/>
            <a:ext cx="251698" cy="314682"/>
          </a:xfrm>
          <a:prstGeom prst="rect">
            <a:avLst/>
          </a:prstGeom>
        </p:spPr>
      </p:pic>
      <p:sp>
        <p:nvSpPr>
          <p:cNvPr id="8" name="Text 4"/>
          <p:cNvSpPr/>
          <p:nvPr/>
        </p:nvSpPr>
        <p:spPr>
          <a:xfrm>
            <a:off x="6325553" y="2815709"/>
            <a:ext cx="2331244" cy="291346"/>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Excel</a:t>
            </a:r>
            <a:endParaRPr lang="en-US" sz="1800" dirty="0"/>
          </a:p>
        </p:txBody>
      </p:sp>
      <p:sp>
        <p:nvSpPr>
          <p:cNvPr id="9" name="Text 5"/>
          <p:cNvSpPr/>
          <p:nvPr/>
        </p:nvSpPr>
        <p:spPr>
          <a:xfrm>
            <a:off x="6325553" y="3218855"/>
            <a:ext cx="7465695" cy="298252"/>
          </a:xfrm>
          <a:prstGeom prst="rect">
            <a:avLst/>
          </a:prstGeom>
          <a:noFill/>
          <a:ln/>
        </p:spPr>
        <p:txBody>
          <a:bodyPr wrap="non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Data cleaning &amp; analysis</a:t>
            </a:r>
            <a:endParaRPr lang="en-US" sz="1450" dirty="0"/>
          </a:p>
        </p:txBody>
      </p:sp>
      <p:sp>
        <p:nvSpPr>
          <p:cNvPr id="10" name="Shape 6"/>
          <p:cNvSpPr/>
          <p:nvPr/>
        </p:nvSpPr>
        <p:spPr>
          <a:xfrm>
            <a:off x="6139101" y="3890010"/>
            <a:ext cx="7838599" cy="1820228"/>
          </a:xfrm>
          <a:prstGeom prst="roundRect">
            <a:avLst>
              <a:gd name="adj" fmla="val 1537"/>
            </a:avLst>
          </a:prstGeom>
          <a:solidFill>
            <a:srgbClr val="373433"/>
          </a:solidFill>
          <a:ln/>
        </p:spPr>
      </p:sp>
      <p:sp>
        <p:nvSpPr>
          <p:cNvPr id="11" name="Shape 7"/>
          <p:cNvSpPr/>
          <p:nvPr/>
        </p:nvSpPr>
        <p:spPr>
          <a:xfrm>
            <a:off x="6325553" y="4076462"/>
            <a:ext cx="559475" cy="559475"/>
          </a:xfrm>
          <a:prstGeom prst="roundRect">
            <a:avLst>
              <a:gd name="adj" fmla="val 16342259"/>
            </a:avLst>
          </a:prstGeom>
          <a:solidFill>
            <a:srgbClr val="38512F"/>
          </a:solidFill>
          <a:ln/>
        </p:spPr>
      </p:sp>
      <p:pic>
        <p:nvPicPr>
          <p:cNvPr id="12" name="Image 2" descr="preencoded.png"/>
          <p:cNvPicPr>
            <a:picLocks noChangeAspect="1"/>
          </p:cNvPicPr>
          <p:nvPr/>
        </p:nvPicPr>
        <p:blipFill>
          <a:blip r:embed="rId5"/>
          <a:stretch>
            <a:fillRect/>
          </a:stretch>
        </p:blipFill>
        <p:spPr>
          <a:xfrm>
            <a:off x="6479381" y="4198858"/>
            <a:ext cx="251698" cy="314682"/>
          </a:xfrm>
          <a:prstGeom prst="rect">
            <a:avLst/>
          </a:prstGeom>
        </p:spPr>
      </p:pic>
      <p:sp>
        <p:nvSpPr>
          <p:cNvPr id="13" name="Text 8"/>
          <p:cNvSpPr/>
          <p:nvPr/>
        </p:nvSpPr>
        <p:spPr>
          <a:xfrm>
            <a:off x="6325553" y="4822388"/>
            <a:ext cx="2331244" cy="291346"/>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MySQL</a:t>
            </a:r>
            <a:endParaRPr lang="en-US" sz="1800" dirty="0"/>
          </a:p>
        </p:txBody>
      </p:sp>
      <p:sp>
        <p:nvSpPr>
          <p:cNvPr id="14" name="Text 9"/>
          <p:cNvSpPr/>
          <p:nvPr/>
        </p:nvSpPr>
        <p:spPr>
          <a:xfrm>
            <a:off x="6325553" y="5225534"/>
            <a:ext cx="7465695" cy="298252"/>
          </a:xfrm>
          <a:prstGeom prst="rect">
            <a:avLst/>
          </a:prstGeom>
          <a:noFill/>
          <a:ln/>
        </p:spPr>
        <p:txBody>
          <a:bodyPr wrap="non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Efficient querying</a:t>
            </a:r>
            <a:endParaRPr lang="en-US" sz="1450" dirty="0"/>
          </a:p>
        </p:txBody>
      </p:sp>
      <p:sp>
        <p:nvSpPr>
          <p:cNvPr id="15" name="Shape 10"/>
          <p:cNvSpPr/>
          <p:nvPr/>
        </p:nvSpPr>
        <p:spPr>
          <a:xfrm>
            <a:off x="6139101" y="5896689"/>
            <a:ext cx="7838599" cy="1820228"/>
          </a:xfrm>
          <a:prstGeom prst="roundRect">
            <a:avLst>
              <a:gd name="adj" fmla="val 1537"/>
            </a:avLst>
          </a:prstGeom>
          <a:solidFill>
            <a:srgbClr val="373433"/>
          </a:solidFill>
          <a:ln/>
        </p:spPr>
      </p:sp>
      <p:sp>
        <p:nvSpPr>
          <p:cNvPr id="16" name="Shape 11"/>
          <p:cNvSpPr/>
          <p:nvPr/>
        </p:nvSpPr>
        <p:spPr>
          <a:xfrm>
            <a:off x="6325553" y="6083141"/>
            <a:ext cx="559475" cy="559475"/>
          </a:xfrm>
          <a:prstGeom prst="roundRect">
            <a:avLst>
              <a:gd name="adj" fmla="val 16342259"/>
            </a:avLst>
          </a:prstGeom>
          <a:solidFill>
            <a:srgbClr val="38512F"/>
          </a:solidFill>
          <a:ln/>
        </p:spPr>
      </p:sp>
      <p:pic>
        <p:nvPicPr>
          <p:cNvPr id="17" name="Image 3" descr="preencoded.png"/>
          <p:cNvPicPr>
            <a:picLocks noChangeAspect="1"/>
          </p:cNvPicPr>
          <p:nvPr/>
        </p:nvPicPr>
        <p:blipFill>
          <a:blip r:embed="rId6"/>
          <a:stretch>
            <a:fillRect/>
          </a:stretch>
        </p:blipFill>
        <p:spPr>
          <a:xfrm>
            <a:off x="6479381" y="6205538"/>
            <a:ext cx="251698" cy="314682"/>
          </a:xfrm>
          <a:prstGeom prst="rect">
            <a:avLst/>
          </a:prstGeom>
        </p:spPr>
      </p:pic>
      <p:sp>
        <p:nvSpPr>
          <p:cNvPr id="18" name="Text 12"/>
          <p:cNvSpPr/>
          <p:nvPr/>
        </p:nvSpPr>
        <p:spPr>
          <a:xfrm>
            <a:off x="6325553" y="6829068"/>
            <a:ext cx="2331244" cy="291346"/>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Power BI</a:t>
            </a:r>
            <a:endParaRPr lang="en-US" sz="1800" dirty="0"/>
          </a:p>
        </p:txBody>
      </p:sp>
      <p:sp>
        <p:nvSpPr>
          <p:cNvPr id="19" name="Text 13"/>
          <p:cNvSpPr/>
          <p:nvPr/>
        </p:nvSpPr>
        <p:spPr>
          <a:xfrm>
            <a:off x="6325553" y="7232213"/>
            <a:ext cx="7465695" cy="298252"/>
          </a:xfrm>
          <a:prstGeom prst="rect">
            <a:avLst/>
          </a:prstGeom>
          <a:noFill/>
          <a:ln/>
        </p:spPr>
        <p:txBody>
          <a:bodyPr wrap="non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Interactive dashboards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546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Deep Dive: Statistical Analysis in Excel</a:t>
            </a:r>
            <a:endParaRPr lang="en-US" sz="4450" dirty="0"/>
          </a:p>
        </p:txBody>
      </p:sp>
      <p:sp>
        <p:nvSpPr>
          <p:cNvPr id="4" name="Shape 1"/>
          <p:cNvSpPr/>
          <p:nvPr/>
        </p:nvSpPr>
        <p:spPr>
          <a:xfrm>
            <a:off x="793790" y="3512344"/>
            <a:ext cx="7556421" cy="1367909"/>
          </a:xfrm>
          <a:prstGeom prst="roundRect">
            <a:avLst>
              <a:gd name="adj" fmla="val 2487"/>
            </a:avLst>
          </a:prstGeom>
          <a:solidFill>
            <a:srgbClr val="464342"/>
          </a:solidFill>
          <a:ln w="30480">
            <a:solidFill>
              <a:srgbClr val="38512F"/>
            </a:solidFill>
            <a:prstDash val="solid"/>
          </a:ln>
        </p:spPr>
      </p:sp>
      <p:sp>
        <p:nvSpPr>
          <p:cNvPr id="5" name="Shape 2"/>
          <p:cNvSpPr/>
          <p:nvPr/>
        </p:nvSpPr>
        <p:spPr>
          <a:xfrm>
            <a:off x="793790" y="3512344"/>
            <a:ext cx="121920" cy="1367909"/>
          </a:xfrm>
          <a:prstGeom prst="roundRect">
            <a:avLst>
              <a:gd name="adj" fmla="val 27907"/>
            </a:avLst>
          </a:prstGeom>
          <a:solidFill>
            <a:srgbClr val="38512F"/>
          </a:solidFill>
          <a:ln/>
        </p:spPr>
      </p:sp>
      <p:sp>
        <p:nvSpPr>
          <p:cNvPr id="6" name="Text 3"/>
          <p:cNvSpPr/>
          <p:nvPr/>
        </p:nvSpPr>
        <p:spPr>
          <a:xfrm>
            <a:off x="1173004" y="37696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Descriptive Statistics</a:t>
            </a:r>
            <a:endParaRPr lang="en-US" sz="2200" dirty="0"/>
          </a:p>
        </p:txBody>
      </p:sp>
      <p:sp>
        <p:nvSpPr>
          <p:cNvPr id="7" name="Text 4"/>
          <p:cNvSpPr/>
          <p:nvPr/>
        </p:nvSpPr>
        <p:spPr>
          <a:xfrm>
            <a:off x="1173004" y="4260056"/>
            <a:ext cx="6919913"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Analyzed Booking Value &amp; Ride Distance.</a:t>
            </a:r>
            <a:endParaRPr lang="en-US" sz="1750" dirty="0"/>
          </a:p>
        </p:txBody>
      </p:sp>
      <p:sp>
        <p:nvSpPr>
          <p:cNvPr id="8" name="Shape 5"/>
          <p:cNvSpPr/>
          <p:nvPr/>
        </p:nvSpPr>
        <p:spPr>
          <a:xfrm>
            <a:off x="793790" y="5107067"/>
            <a:ext cx="7556421" cy="1367909"/>
          </a:xfrm>
          <a:prstGeom prst="roundRect">
            <a:avLst>
              <a:gd name="adj" fmla="val 2487"/>
            </a:avLst>
          </a:prstGeom>
          <a:solidFill>
            <a:srgbClr val="464342"/>
          </a:solidFill>
          <a:ln w="30480">
            <a:solidFill>
              <a:srgbClr val="38512F"/>
            </a:solidFill>
            <a:prstDash val="solid"/>
          </a:ln>
        </p:spPr>
      </p:sp>
      <p:sp>
        <p:nvSpPr>
          <p:cNvPr id="9" name="Shape 6"/>
          <p:cNvSpPr/>
          <p:nvPr/>
        </p:nvSpPr>
        <p:spPr>
          <a:xfrm>
            <a:off x="793790" y="5107067"/>
            <a:ext cx="121920" cy="1367909"/>
          </a:xfrm>
          <a:prstGeom prst="roundRect">
            <a:avLst>
              <a:gd name="adj" fmla="val 27907"/>
            </a:avLst>
          </a:prstGeom>
          <a:solidFill>
            <a:srgbClr val="38512F"/>
          </a:solidFill>
          <a:ln/>
        </p:spPr>
      </p:sp>
      <p:sp>
        <p:nvSpPr>
          <p:cNvPr id="10" name="Text 7"/>
          <p:cNvSpPr/>
          <p:nvPr/>
        </p:nvSpPr>
        <p:spPr>
          <a:xfrm>
            <a:off x="1173004" y="53643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Correlation Insights</a:t>
            </a:r>
            <a:endParaRPr lang="en-US" sz="2200" dirty="0"/>
          </a:p>
        </p:txBody>
      </p:sp>
      <p:sp>
        <p:nvSpPr>
          <p:cNvPr id="11" name="Text 8"/>
          <p:cNvSpPr/>
          <p:nvPr/>
        </p:nvSpPr>
        <p:spPr>
          <a:xfrm>
            <a:off x="1173004" y="5854779"/>
            <a:ext cx="6919913"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Identified relationship between ride distance &amp; booking value.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3418" y="529114"/>
            <a:ext cx="7231023" cy="481013"/>
          </a:xfrm>
          <a:prstGeom prst="rect">
            <a:avLst/>
          </a:prstGeom>
          <a:noFill/>
          <a:ln/>
        </p:spPr>
        <p:txBody>
          <a:bodyPr wrap="none" lIns="0" tIns="0" rIns="0" bIns="0" rtlCol="0" anchor="t"/>
          <a:lstStyle/>
          <a:p>
            <a:pPr marL="0" indent="0" algn="l">
              <a:lnSpc>
                <a:spcPts val="3750"/>
              </a:lnSpc>
              <a:buNone/>
            </a:pPr>
            <a:r>
              <a:rPr lang="en-US" sz="3000" dirty="0">
                <a:solidFill>
                  <a:srgbClr val="D8B6A4"/>
                </a:solidFill>
                <a:latin typeface="Gelasio" pitchFamily="34" charset="0"/>
                <a:ea typeface="Gelasio" pitchFamily="34" charset="-122"/>
                <a:cs typeface="Gelasio" pitchFamily="34" charset="-120"/>
              </a:rPr>
              <a:t>MySQL: Unlocking Data with SQL Queries</a:t>
            </a:r>
            <a:endParaRPr lang="en-US" sz="3000" dirty="0"/>
          </a:p>
        </p:txBody>
      </p:sp>
      <p:sp>
        <p:nvSpPr>
          <p:cNvPr id="3" name="Text 1"/>
          <p:cNvSpPr/>
          <p:nvPr/>
        </p:nvSpPr>
        <p:spPr>
          <a:xfrm>
            <a:off x="673418" y="1394936"/>
            <a:ext cx="13283565" cy="615553"/>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Our analysis relied on precise SQL queries to extract critical information from the dataset, enabling a detailed understanding of ride operations and performance.</a:t>
            </a:r>
            <a:endParaRPr lang="en-US" sz="1500" dirty="0"/>
          </a:p>
        </p:txBody>
      </p:sp>
      <p:sp>
        <p:nvSpPr>
          <p:cNvPr id="4" name="Shape 2"/>
          <p:cNvSpPr/>
          <p:nvPr/>
        </p:nvSpPr>
        <p:spPr>
          <a:xfrm>
            <a:off x="673418" y="2226945"/>
            <a:ext cx="6545580" cy="1507808"/>
          </a:xfrm>
          <a:prstGeom prst="roundRect">
            <a:avLst>
              <a:gd name="adj" fmla="val 1914"/>
            </a:avLst>
          </a:prstGeom>
          <a:solidFill>
            <a:srgbClr val="464342"/>
          </a:solidFill>
          <a:ln w="22860">
            <a:solidFill>
              <a:srgbClr val="504D4C"/>
            </a:solidFill>
            <a:prstDash val="solid"/>
          </a:ln>
        </p:spPr>
      </p:sp>
      <p:sp>
        <p:nvSpPr>
          <p:cNvPr id="5" name="Shape 3"/>
          <p:cNvSpPr/>
          <p:nvPr/>
        </p:nvSpPr>
        <p:spPr>
          <a:xfrm>
            <a:off x="673418" y="2226945"/>
            <a:ext cx="91440" cy="1507808"/>
          </a:xfrm>
          <a:prstGeom prst="roundRect">
            <a:avLst>
              <a:gd name="adj" fmla="val 31567"/>
            </a:avLst>
          </a:prstGeom>
          <a:solidFill>
            <a:srgbClr val="C49F8C"/>
          </a:solidFill>
          <a:ln/>
        </p:spPr>
      </p:sp>
      <p:sp>
        <p:nvSpPr>
          <p:cNvPr id="6" name="Text 4"/>
          <p:cNvSpPr/>
          <p:nvPr/>
        </p:nvSpPr>
        <p:spPr>
          <a:xfrm>
            <a:off x="980122" y="2442210"/>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Successful Bookings</a:t>
            </a:r>
            <a:endParaRPr lang="en-US" sz="1850" dirty="0"/>
          </a:p>
        </p:txBody>
      </p:sp>
      <p:sp>
        <p:nvSpPr>
          <p:cNvPr id="7" name="Text 5"/>
          <p:cNvSpPr/>
          <p:nvPr/>
        </p:nvSpPr>
        <p:spPr>
          <a:xfrm>
            <a:off x="980122" y="2858214"/>
            <a:ext cx="6023610" cy="661273"/>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Retrieved all completed ride records by filtering for </a:t>
            </a:r>
            <a:r>
              <a:rPr lang="en-US" sz="1500" dirty="0">
                <a:solidFill>
                  <a:srgbClr val="C9C2C0"/>
                </a:solidFill>
                <a:highlight>
                  <a:srgbClr val="53504F"/>
                </a:highlight>
                <a:latin typeface="Consolas" pitchFamily="34" charset="0"/>
                <a:ea typeface="Consolas" pitchFamily="34" charset="-122"/>
                <a:cs typeface="Consolas" pitchFamily="34" charset="-120"/>
              </a:rPr>
              <a:t>ride_status = 'completed'</a:t>
            </a:r>
            <a:r>
              <a:rPr lang="en-US" sz="1500" dirty="0">
                <a:solidFill>
                  <a:srgbClr val="C9C2C0"/>
                </a:solidFill>
                <a:latin typeface="Gelasio" pitchFamily="34" charset="0"/>
                <a:ea typeface="Gelasio" pitchFamily="34" charset="-122"/>
                <a:cs typeface="Gelasio" pitchFamily="34" charset="-120"/>
              </a:rPr>
              <a:t>, identifying the core operational volume.</a:t>
            </a:r>
            <a:endParaRPr lang="en-US" sz="1500" dirty="0"/>
          </a:p>
        </p:txBody>
      </p:sp>
      <p:sp>
        <p:nvSpPr>
          <p:cNvPr id="8" name="Shape 6"/>
          <p:cNvSpPr/>
          <p:nvPr/>
        </p:nvSpPr>
        <p:spPr>
          <a:xfrm>
            <a:off x="7411403" y="2226945"/>
            <a:ext cx="6545580" cy="1507808"/>
          </a:xfrm>
          <a:prstGeom prst="roundRect">
            <a:avLst>
              <a:gd name="adj" fmla="val 1914"/>
            </a:avLst>
          </a:prstGeom>
          <a:solidFill>
            <a:srgbClr val="464342"/>
          </a:solidFill>
          <a:ln w="22860">
            <a:solidFill>
              <a:srgbClr val="504D4C"/>
            </a:solidFill>
            <a:prstDash val="solid"/>
          </a:ln>
        </p:spPr>
      </p:sp>
      <p:sp>
        <p:nvSpPr>
          <p:cNvPr id="9" name="Shape 7"/>
          <p:cNvSpPr/>
          <p:nvPr/>
        </p:nvSpPr>
        <p:spPr>
          <a:xfrm>
            <a:off x="7411403" y="2226945"/>
            <a:ext cx="91440" cy="1507808"/>
          </a:xfrm>
          <a:prstGeom prst="roundRect">
            <a:avLst>
              <a:gd name="adj" fmla="val 31567"/>
            </a:avLst>
          </a:prstGeom>
          <a:solidFill>
            <a:srgbClr val="C49F8C"/>
          </a:solidFill>
          <a:ln/>
        </p:spPr>
      </p:sp>
      <p:sp>
        <p:nvSpPr>
          <p:cNvPr id="10" name="Text 8"/>
          <p:cNvSpPr/>
          <p:nvPr/>
        </p:nvSpPr>
        <p:spPr>
          <a:xfrm>
            <a:off x="7718108" y="2442210"/>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Avg. Ride Distance</a:t>
            </a:r>
            <a:endParaRPr lang="en-US" sz="1850" dirty="0"/>
          </a:p>
        </p:txBody>
      </p:sp>
      <p:sp>
        <p:nvSpPr>
          <p:cNvPr id="11" name="Text 9"/>
          <p:cNvSpPr/>
          <p:nvPr/>
        </p:nvSpPr>
        <p:spPr>
          <a:xfrm>
            <a:off x="7718108" y="2858214"/>
            <a:ext cx="6023610" cy="661273"/>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Calculated the average ride distance for each </a:t>
            </a:r>
            <a:r>
              <a:rPr lang="en-US" sz="1500" dirty="0">
                <a:solidFill>
                  <a:srgbClr val="C9C2C0"/>
                </a:solidFill>
                <a:highlight>
                  <a:srgbClr val="53504F"/>
                </a:highlight>
                <a:latin typeface="Consolas" pitchFamily="34" charset="0"/>
                <a:ea typeface="Consolas" pitchFamily="34" charset="-122"/>
                <a:cs typeface="Consolas" pitchFamily="34" charset="-120"/>
              </a:rPr>
              <a:t>vehicle_type</a:t>
            </a:r>
            <a:r>
              <a:rPr lang="en-US" sz="1500" dirty="0">
                <a:solidFill>
                  <a:srgbClr val="C9C2C0"/>
                </a:solidFill>
                <a:latin typeface="Gelasio" pitchFamily="34" charset="0"/>
                <a:ea typeface="Gelasio" pitchFamily="34" charset="-122"/>
                <a:cs typeface="Gelasio" pitchFamily="34" charset="-120"/>
              </a:rPr>
              <a:t> using </a:t>
            </a:r>
            <a:r>
              <a:rPr lang="en-US" sz="1500" dirty="0">
                <a:solidFill>
                  <a:srgbClr val="C9C2C0"/>
                </a:solidFill>
                <a:highlight>
                  <a:srgbClr val="53504F"/>
                </a:highlight>
                <a:latin typeface="Consolas" pitchFamily="34" charset="0"/>
                <a:ea typeface="Consolas" pitchFamily="34" charset="-122"/>
                <a:cs typeface="Consolas" pitchFamily="34" charset="-120"/>
              </a:rPr>
              <a:t>AVG(distance) GROUP BY vehicle_type</a:t>
            </a:r>
            <a:r>
              <a:rPr lang="en-US" sz="1500" dirty="0">
                <a:solidFill>
                  <a:srgbClr val="C9C2C0"/>
                </a:solidFill>
                <a:latin typeface="Gelasio" pitchFamily="34" charset="0"/>
                <a:ea typeface="Gelasio" pitchFamily="34" charset="-122"/>
                <a:cs typeface="Gelasio" pitchFamily="34" charset="-120"/>
              </a:rPr>
              <a:t> to assess efficiency.</a:t>
            </a:r>
            <a:endParaRPr lang="en-US" sz="1500" dirty="0"/>
          </a:p>
        </p:txBody>
      </p:sp>
      <p:sp>
        <p:nvSpPr>
          <p:cNvPr id="12" name="Shape 10"/>
          <p:cNvSpPr/>
          <p:nvPr/>
        </p:nvSpPr>
        <p:spPr>
          <a:xfrm>
            <a:off x="673418" y="3927157"/>
            <a:ext cx="6545580" cy="1815584"/>
          </a:xfrm>
          <a:prstGeom prst="roundRect">
            <a:avLst>
              <a:gd name="adj" fmla="val 1590"/>
            </a:avLst>
          </a:prstGeom>
          <a:solidFill>
            <a:srgbClr val="464342"/>
          </a:solidFill>
          <a:ln w="22860">
            <a:solidFill>
              <a:srgbClr val="504D4C"/>
            </a:solidFill>
            <a:prstDash val="solid"/>
          </a:ln>
        </p:spPr>
      </p:sp>
      <p:sp>
        <p:nvSpPr>
          <p:cNvPr id="13" name="Shape 11"/>
          <p:cNvSpPr/>
          <p:nvPr/>
        </p:nvSpPr>
        <p:spPr>
          <a:xfrm>
            <a:off x="673418" y="3927157"/>
            <a:ext cx="91440" cy="1815584"/>
          </a:xfrm>
          <a:prstGeom prst="roundRect">
            <a:avLst>
              <a:gd name="adj" fmla="val 31567"/>
            </a:avLst>
          </a:prstGeom>
          <a:solidFill>
            <a:srgbClr val="C49F8C"/>
          </a:solidFill>
          <a:ln/>
        </p:spPr>
      </p:sp>
      <p:sp>
        <p:nvSpPr>
          <p:cNvPr id="14" name="Text 12"/>
          <p:cNvSpPr/>
          <p:nvPr/>
        </p:nvSpPr>
        <p:spPr>
          <a:xfrm>
            <a:off x="980122" y="4142423"/>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Cancelled Rides</a:t>
            </a:r>
            <a:endParaRPr lang="en-US" sz="1850" dirty="0"/>
          </a:p>
        </p:txBody>
      </p:sp>
      <p:sp>
        <p:nvSpPr>
          <p:cNvPr id="15" name="Text 13"/>
          <p:cNvSpPr/>
          <p:nvPr/>
        </p:nvSpPr>
        <p:spPr>
          <a:xfrm>
            <a:off x="980122" y="4558427"/>
            <a:ext cx="6023610" cy="661273"/>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Counted total cancelled rides by </a:t>
            </a:r>
            <a:r>
              <a:rPr lang="en-US" sz="1500" dirty="0">
                <a:solidFill>
                  <a:srgbClr val="C9C2C0"/>
                </a:solidFill>
                <a:highlight>
                  <a:srgbClr val="53504F"/>
                </a:highlight>
                <a:latin typeface="Consolas" pitchFamily="34" charset="0"/>
                <a:ea typeface="Consolas" pitchFamily="34" charset="-122"/>
                <a:cs typeface="Consolas" pitchFamily="34" charset="-120"/>
              </a:rPr>
              <a:t>customer_id</a:t>
            </a:r>
            <a:r>
              <a:rPr lang="en-US" sz="1500" dirty="0">
                <a:solidFill>
                  <a:srgbClr val="C9C2C0"/>
                </a:solidFill>
                <a:latin typeface="Gelasio" pitchFamily="34" charset="0"/>
                <a:ea typeface="Gelasio" pitchFamily="34" charset="-122"/>
                <a:cs typeface="Gelasio" pitchFamily="34" charset="-120"/>
              </a:rPr>
              <a:t> and </a:t>
            </a:r>
            <a:r>
              <a:rPr lang="en-US" sz="1500" dirty="0">
                <a:solidFill>
                  <a:srgbClr val="C9C2C0"/>
                </a:solidFill>
                <a:highlight>
                  <a:srgbClr val="53504F"/>
                </a:highlight>
                <a:latin typeface="Consolas" pitchFamily="34" charset="0"/>
                <a:ea typeface="Consolas" pitchFamily="34" charset="-122"/>
                <a:cs typeface="Consolas" pitchFamily="34" charset="-120"/>
              </a:rPr>
              <a:t>driver_id</a:t>
            </a:r>
            <a:r>
              <a:rPr lang="en-US" sz="1500" dirty="0">
                <a:solidFill>
                  <a:srgbClr val="C9C2C0"/>
                </a:solidFill>
                <a:latin typeface="Gelasio" pitchFamily="34" charset="0"/>
                <a:ea typeface="Gelasio" pitchFamily="34" charset="-122"/>
                <a:cs typeface="Gelasio" pitchFamily="34" charset="-120"/>
              </a:rPr>
              <a:t> where </a:t>
            </a:r>
            <a:r>
              <a:rPr lang="en-US" sz="1500" dirty="0">
                <a:solidFill>
                  <a:srgbClr val="C9C2C0"/>
                </a:solidFill>
                <a:highlight>
                  <a:srgbClr val="53504F"/>
                </a:highlight>
                <a:latin typeface="Consolas" pitchFamily="34" charset="0"/>
                <a:ea typeface="Consolas" pitchFamily="34" charset="-122"/>
                <a:cs typeface="Consolas" pitchFamily="34" charset="-120"/>
              </a:rPr>
              <a:t>ride_status = 'cancelled'</a:t>
            </a:r>
            <a:r>
              <a:rPr lang="en-US" sz="1500" dirty="0">
                <a:solidFill>
                  <a:srgbClr val="C9C2C0"/>
                </a:solidFill>
                <a:latin typeface="Gelasio" pitchFamily="34" charset="0"/>
                <a:ea typeface="Gelasio" pitchFamily="34" charset="-122"/>
                <a:cs typeface="Gelasio" pitchFamily="34" charset="-120"/>
              </a:rPr>
              <a:t> to pinpoint cancellation sources.</a:t>
            </a:r>
            <a:endParaRPr lang="en-US" sz="1500" dirty="0"/>
          </a:p>
        </p:txBody>
      </p:sp>
      <p:sp>
        <p:nvSpPr>
          <p:cNvPr id="16" name="Shape 14"/>
          <p:cNvSpPr/>
          <p:nvPr/>
        </p:nvSpPr>
        <p:spPr>
          <a:xfrm>
            <a:off x="7411403" y="3927157"/>
            <a:ext cx="6545580" cy="1815584"/>
          </a:xfrm>
          <a:prstGeom prst="roundRect">
            <a:avLst>
              <a:gd name="adj" fmla="val 1590"/>
            </a:avLst>
          </a:prstGeom>
          <a:solidFill>
            <a:srgbClr val="464342"/>
          </a:solidFill>
          <a:ln w="22860">
            <a:solidFill>
              <a:srgbClr val="504D4C"/>
            </a:solidFill>
            <a:prstDash val="solid"/>
          </a:ln>
        </p:spPr>
      </p:sp>
      <p:sp>
        <p:nvSpPr>
          <p:cNvPr id="17" name="Shape 15"/>
          <p:cNvSpPr/>
          <p:nvPr/>
        </p:nvSpPr>
        <p:spPr>
          <a:xfrm>
            <a:off x="7411403" y="3927157"/>
            <a:ext cx="91440" cy="1815584"/>
          </a:xfrm>
          <a:prstGeom prst="roundRect">
            <a:avLst>
              <a:gd name="adj" fmla="val 31567"/>
            </a:avLst>
          </a:prstGeom>
          <a:solidFill>
            <a:srgbClr val="C49F8C"/>
          </a:solidFill>
          <a:ln/>
        </p:spPr>
      </p:sp>
      <p:sp>
        <p:nvSpPr>
          <p:cNvPr id="18" name="Text 16"/>
          <p:cNvSpPr/>
          <p:nvPr/>
        </p:nvSpPr>
        <p:spPr>
          <a:xfrm>
            <a:off x="7718108" y="4142423"/>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Top 5 Customers</a:t>
            </a:r>
            <a:endParaRPr lang="en-US" sz="1850" dirty="0"/>
          </a:p>
        </p:txBody>
      </p:sp>
      <p:sp>
        <p:nvSpPr>
          <p:cNvPr id="19" name="Text 17"/>
          <p:cNvSpPr/>
          <p:nvPr/>
        </p:nvSpPr>
        <p:spPr>
          <a:xfrm>
            <a:off x="7718108" y="4558427"/>
            <a:ext cx="6023610" cy="969050"/>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Identified the top 5 customers with the highest ride volume using </a:t>
            </a:r>
            <a:r>
              <a:rPr lang="en-US" sz="1500" dirty="0">
                <a:solidFill>
                  <a:srgbClr val="C9C2C0"/>
                </a:solidFill>
                <a:highlight>
                  <a:srgbClr val="53504F"/>
                </a:highlight>
                <a:latin typeface="Consolas" pitchFamily="34" charset="0"/>
                <a:ea typeface="Consolas" pitchFamily="34" charset="-122"/>
                <a:cs typeface="Consolas" pitchFamily="34" charset="-120"/>
              </a:rPr>
              <a:t>COUNT(ride_id) GROUP BY customer_id ORDER BY count DESC LIMIT 5</a:t>
            </a:r>
            <a:r>
              <a:rPr lang="en-US" sz="1500" dirty="0">
                <a:solidFill>
                  <a:srgbClr val="C9C2C0"/>
                </a:solidFill>
                <a:latin typeface="Gelasio" pitchFamily="34" charset="0"/>
                <a:ea typeface="Gelasio" pitchFamily="34" charset="-122"/>
                <a:cs typeface="Gelasio" pitchFamily="34" charset="-120"/>
              </a:rPr>
              <a:t>.</a:t>
            </a:r>
            <a:endParaRPr lang="en-US" sz="1500" dirty="0"/>
          </a:p>
        </p:txBody>
      </p:sp>
      <p:sp>
        <p:nvSpPr>
          <p:cNvPr id="20" name="Shape 18"/>
          <p:cNvSpPr/>
          <p:nvPr/>
        </p:nvSpPr>
        <p:spPr>
          <a:xfrm>
            <a:off x="673418" y="5935147"/>
            <a:ext cx="6545580" cy="1815584"/>
          </a:xfrm>
          <a:prstGeom prst="roundRect">
            <a:avLst>
              <a:gd name="adj" fmla="val 1590"/>
            </a:avLst>
          </a:prstGeom>
          <a:solidFill>
            <a:srgbClr val="464342"/>
          </a:solidFill>
          <a:ln w="22860">
            <a:solidFill>
              <a:srgbClr val="504D4C"/>
            </a:solidFill>
            <a:prstDash val="solid"/>
          </a:ln>
        </p:spPr>
      </p:sp>
      <p:sp>
        <p:nvSpPr>
          <p:cNvPr id="21" name="Shape 19"/>
          <p:cNvSpPr/>
          <p:nvPr/>
        </p:nvSpPr>
        <p:spPr>
          <a:xfrm>
            <a:off x="673418" y="5935147"/>
            <a:ext cx="91440" cy="1815584"/>
          </a:xfrm>
          <a:prstGeom prst="roundRect">
            <a:avLst>
              <a:gd name="adj" fmla="val 31567"/>
            </a:avLst>
          </a:prstGeom>
          <a:solidFill>
            <a:srgbClr val="C49F8C"/>
          </a:solidFill>
          <a:ln/>
        </p:spPr>
      </p:sp>
      <p:sp>
        <p:nvSpPr>
          <p:cNvPr id="22" name="Text 20"/>
          <p:cNvSpPr/>
          <p:nvPr/>
        </p:nvSpPr>
        <p:spPr>
          <a:xfrm>
            <a:off x="980122" y="6150412"/>
            <a:ext cx="2405301" cy="300633"/>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Driver Ratings</a:t>
            </a:r>
            <a:endParaRPr lang="en-US" sz="1850" dirty="0"/>
          </a:p>
        </p:txBody>
      </p:sp>
      <p:sp>
        <p:nvSpPr>
          <p:cNvPr id="23" name="Text 21"/>
          <p:cNvSpPr/>
          <p:nvPr/>
        </p:nvSpPr>
        <p:spPr>
          <a:xfrm>
            <a:off x="980122" y="6566416"/>
            <a:ext cx="6023610" cy="661273"/>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Determined the maximum and minimum </a:t>
            </a:r>
            <a:r>
              <a:rPr lang="en-US" sz="1500" dirty="0">
                <a:solidFill>
                  <a:srgbClr val="C9C2C0"/>
                </a:solidFill>
                <a:highlight>
                  <a:srgbClr val="53504F"/>
                </a:highlight>
                <a:latin typeface="Consolas" pitchFamily="34" charset="0"/>
                <a:ea typeface="Consolas" pitchFamily="34" charset="-122"/>
                <a:cs typeface="Consolas" pitchFamily="34" charset="-120"/>
              </a:rPr>
              <a:t>driver_rating</a:t>
            </a:r>
            <a:r>
              <a:rPr lang="en-US" sz="1500" dirty="0">
                <a:solidFill>
                  <a:srgbClr val="C9C2C0"/>
                </a:solidFill>
                <a:latin typeface="Gelasio" pitchFamily="34" charset="0"/>
                <a:ea typeface="Gelasio" pitchFamily="34" charset="-122"/>
                <a:cs typeface="Gelasio" pitchFamily="34" charset="-120"/>
              </a:rPr>
              <a:t> specifically for </a:t>
            </a:r>
            <a:r>
              <a:rPr lang="en-US" sz="1500" dirty="0">
                <a:solidFill>
                  <a:srgbClr val="C9C2C0"/>
                </a:solidFill>
                <a:highlight>
                  <a:srgbClr val="53504F"/>
                </a:highlight>
                <a:latin typeface="Consolas" pitchFamily="34" charset="0"/>
                <a:ea typeface="Consolas" pitchFamily="34" charset="-122"/>
                <a:cs typeface="Consolas" pitchFamily="34" charset="-120"/>
              </a:rPr>
              <a:t>Prime Sedan</a:t>
            </a:r>
            <a:r>
              <a:rPr lang="en-US" sz="1500" dirty="0">
                <a:solidFill>
                  <a:srgbClr val="C9C2C0"/>
                </a:solidFill>
                <a:latin typeface="Gelasio" pitchFamily="34" charset="0"/>
                <a:ea typeface="Gelasio" pitchFamily="34" charset="-122"/>
                <a:cs typeface="Gelasio" pitchFamily="34" charset="-120"/>
              </a:rPr>
              <a:t> vehicles to evaluate segment performance.</a:t>
            </a:r>
            <a:endParaRPr lang="en-US" sz="1500" dirty="0"/>
          </a:p>
        </p:txBody>
      </p:sp>
      <p:sp>
        <p:nvSpPr>
          <p:cNvPr id="24" name="Shape 22"/>
          <p:cNvSpPr/>
          <p:nvPr/>
        </p:nvSpPr>
        <p:spPr>
          <a:xfrm>
            <a:off x="7411403" y="5935147"/>
            <a:ext cx="6545580" cy="1815584"/>
          </a:xfrm>
          <a:prstGeom prst="roundRect">
            <a:avLst>
              <a:gd name="adj" fmla="val 1590"/>
            </a:avLst>
          </a:prstGeom>
          <a:solidFill>
            <a:srgbClr val="464342"/>
          </a:solidFill>
          <a:ln w="22860">
            <a:solidFill>
              <a:srgbClr val="504D4C"/>
            </a:solidFill>
            <a:prstDash val="solid"/>
          </a:ln>
        </p:spPr>
      </p:sp>
      <p:sp>
        <p:nvSpPr>
          <p:cNvPr id="25" name="Shape 23"/>
          <p:cNvSpPr/>
          <p:nvPr/>
        </p:nvSpPr>
        <p:spPr>
          <a:xfrm>
            <a:off x="7411403" y="5935147"/>
            <a:ext cx="91440" cy="1815584"/>
          </a:xfrm>
          <a:prstGeom prst="roundRect">
            <a:avLst>
              <a:gd name="adj" fmla="val 31567"/>
            </a:avLst>
          </a:prstGeom>
          <a:solidFill>
            <a:srgbClr val="C49F8C"/>
          </a:solidFill>
          <a:ln/>
        </p:spPr>
      </p:sp>
      <p:sp>
        <p:nvSpPr>
          <p:cNvPr id="26" name="Text 24"/>
          <p:cNvSpPr/>
          <p:nvPr/>
        </p:nvSpPr>
        <p:spPr>
          <a:xfrm>
            <a:off x="7718108" y="6150412"/>
            <a:ext cx="2701290" cy="300633"/>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Successful Booking Value</a:t>
            </a:r>
            <a:endParaRPr lang="en-US" sz="1850" dirty="0"/>
          </a:p>
        </p:txBody>
      </p:sp>
      <p:sp>
        <p:nvSpPr>
          <p:cNvPr id="27" name="Text 25"/>
          <p:cNvSpPr/>
          <p:nvPr/>
        </p:nvSpPr>
        <p:spPr>
          <a:xfrm>
            <a:off x="7718108" y="6566416"/>
            <a:ext cx="6023610" cy="969050"/>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Aggregated the total </a:t>
            </a:r>
            <a:r>
              <a:rPr lang="en-US" sz="1500" dirty="0">
                <a:solidFill>
                  <a:srgbClr val="C9C2C0"/>
                </a:solidFill>
                <a:highlight>
                  <a:srgbClr val="53504F"/>
                </a:highlight>
                <a:latin typeface="Consolas" pitchFamily="34" charset="0"/>
                <a:ea typeface="Consolas" pitchFamily="34" charset="-122"/>
                <a:cs typeface="Consolas" pitchFamily="34" charset="-120"/>
              </a:rPr>
              <a:t>booking_value</a:t>
            </a:r>
            <a:r>
              <a:rPr lang="en-US" sz="1500" dirty="0">
                <a:solidFill>
                  <a:srgbClr val="C9C2C0"/>
                </a:solidFill>
                <a:latin typeface="Gelasio" pitchFamily="34" charset="0"/>
                <a:ea typeface="Gelasio" pitchFamily="34" charset="-122"/>
                <a:cs typeface="Gelasio" pitchFamily="34" charset="-120"/>
              </a:rPr>
              <a:t> for all successful rides using </a:t>
            </a:r>
            <a:r>
              <a:rPr lang="en-US" sz="1500" dirty="0">
                <a:solidFill>
                  <a:srgbClr val="C9C2C0"/>
                </a:solidFill>
                <a:highlight>
                  <a:srgbClr val="53504F"/>
                </a:highlight>
                <a:latin typeface="Consolas" pitchFamily="34" charset="0"/>
                <a:ea typeface="Consolas" pitchFamily="34" charset="-122"/>
                <a:cs typeface="Consolas" pitchFamily="34" charset="-120"/>
              </a:rPr>
              <a:t>SUM(booking_value) WHERE ride_status = 'completed'</a:t>
            </a:r>
            <a:r>
              <a:rPr lang="en-US" sz="1500" dirty="0">
                <a:solidFill>
                  <a:srgbClr val="C9C2C0"/>
                </a:solidFill>
                <a:latin typeface="Gelasio" pitchFamily="34" charset="0"/>
                <a:ea typeface="Gelasio" pitchFamily="34" charset="-122"/>
                <a:cs typeface="Gelasio" pitchFamily="34" charset="-120"/>
              </a:rPr>
              <a:t> to determine overall revenue.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076"/>
          </a:xfrm>
          <a:prstGeom prst="rect">
            <a:avLst/>
          </a:prstGeom>
        </p:spPr>
      </p:pic>
      <p:sp>
        <p:nvSpPr>
          <p:cNvPr id="3" name="Text 0"/>
          <p:cNvSpPr/>
          <p:nvPr/>
        </p:nvSpPr>
        <p:spPr>
          <a:xfrm>
            <a:off x="6195536" y="557213"/>
            <a:ext cx="7725728" cy="1266349"/>
          </a:xfrm>
          <a:prstGeom prst="rect">
            <a:avLst/>
          </a:prstGeom>
          <a:noFill/>
          <a:ln/>
        </p:spPr>
        <p:txBody>
          <a:bodyPr wrap="square" lIns="0" tIns="0" rIns="0" bIns="0" rtlCol="0" anchor="t"/>
          <a:lstStyle/>
          <a:p>
            <a:pPr marL="0" indent="0" algn="l">
              <a:lnSpc>
                <a:spcPts val="4950"/>
              </a:lnSpc>
              <a:buNone/>
            </a:pPr>
            <a:r>
              <a:rPr lang="en-US" sz="3950" dirty="0">
                <a:solidFill>
                  <a:srgbClr val="D8B6A4"/>
                </a:solidFill>
                <a:latin typeface="Gelasio" pitchFamily="34" charset="0"/>
                <a:ea typeface="Gelasio" pitchFamily="34" charset="-122"/>
                <a:cs typeface="Gelasio" pitchFamily="34" charset="-120"/>
              </a:rPr>
              <a:t>Power BI: Dynamic Insights with DAX</a:t>
            </a:r>
            <a:endParaRPr lang="en-US" sz="3950" dirty="0"/>
          </a:p>
        </p:txBody>
      </p:sp>
      <p:sp>
        <p:nvSpPr>
          <p:cNvPr id="4" name="Text 1"/>
          <p:cNvSpPr/>
          <p:nvPr/>
        </p:nvSpPr>
        <p:spPr>
          <a:xfrm>
            <a:off x="6195536" y="2127409"/>
            <a:ext cx="7725728" cy="648414"/>
          </a:xfrm>
          <a:prstGeom prst="rect">
            <a:avLst/>
          </a:prstGeom>
          <a:noFill/>
          <a:ln/>
        </p:spPr>
        <p:txBody>
          <a:bodyPr wrap="square" lIns="0" tIns="0" rIns="0" bIns="0" rtlCol="0" anchor="t"/>
          <a:lstStyle/>
          <a:p>
            <a:pPr marL="0" indent="0" algn="l">
              <a:lnSpc>
                <a:spcPts val="2550"/>
              </a:lnSpc>
              <a:buNone/>
            </a:pPr>
            <a:r>
              <a:rPr lang="en-US" sz="1550" dirty="0">
                <a:solidFill>
                  <a:srgbClr val="C9C2C0"/>
                </a:solidFill>
                <a:latin typeface="Gelasio" pitchFamily="34" charset="0"/>
                <a:ea typeface="Gelasio" pitchFamily="34" charset="-122"/>
                <a:cs typeface="Gelasio" pitchFamily="34" charset="-120"/>
              </a:rPr>
              <a:t>DAX functions in Power BI were instrumental in creating dynamic measures and interactive reports.</a:t>
            </a:r>
            <a:endParaRPr lang="en-US" sz="1550" dirty="0"/>
          </a:p>
        </p:txBody>
      </p:sp>
      <p:sp>
        <p:nvSpPr>
          <p:cNvPr id="5" name="Shape 2"/>
          <p:cNvSpPr/>
          <p:nvPr/>
        </p:nvSpPr>
        <p:spPr>
          <a:xfrm>
            <a:off x="6195536" y="3003709"/>
            <a:ext cx="7725728" cy="4669155"/>
          </a:xfrm>
          <a:prstGeom prst="roundRect">
            <a:avLst>
              <a:gd name="adj" fmla="val 651"/>
            </a:avLst>
          </a:prstGeom>
          <a:solidFill>
            <a:srgbClr val="373433"/>
          </a:solidFill>
          <a:ln/>
        </p:spPr>
      </p:sp>
      <p:sp>
        <p:nvSpPr>
          <p:cNvPr id="6" name="Shape 3"/>
          <p:cNvSpPr/>
          <p:nvPr/>
        </p:nvSpPr>
        <p:spPr>
          <a:xfrm>
            <a:off x="6195536" y="3003709"/>
            <a:ext cx="7725728" cy="1167289"/>
          </a:xfrm>
          <a:prstGeom prst="roundRect">
            <a:avLst>
              <a:gd name="adj" fmla="val 2604"/>
            </a:avLst>
          </a:prstGeom>
          <a:solidFill>
            <a:srgbClr val="38512F"/>
          </a:solidFill>
          <a:ln/>
        </p:spPr>
      </p:sp>
      <p:sp>
        <p:nvSpPr>
          <p:cNvPr id="7" name="Text 4"/>
          <p:cNvSpPr/>
          <p:nvPr/>
        </p:nvSpPr>
        <p:spPr>
          <a:xfrm>
            <a:off x="6398062" y="3206234"/>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Gelasio" pitchFamily="34" charset="0"/>
                <a:ea typeface="Gelasio" pitchFamily="34" charset="-122"/>
                <a:cs typeface="Gelasio" pitchFamily="34" charset="-120"/>
              </a:rPr>
              <a:t>Revenue Calculation</a:t>
            </a:r>
            <a:endParaRPr lang="en-US" sz="1950" dirty="0"/>
          </a:p>
        </p:txBody>
      </p:sp>
      <p:sp>
        <p:nvSpPr>
          <p:cNvPr id="8" name="Text 5"/>
          <p:cNvSpPr/>
          <p:nvPr/>
        </p:nvSpPr>
        <p:spPr>
          <a:xfrm>
            <a:off x="6398062" y="3644265"/>
            <a:ext cx="7320677" cy="324207"/>
          </a:xfrm>
          <a:prstGeom prst="rect">
            <a:avLst/>
          </a:prstGeom>
          <a:noFill/>
          <a:ln/>
        </p:spPr>
        <p:txBody>
          <a:bodyPr wrap="none" lIns="0" tIns="0" rIns="0" bIns="0" rtlCol="0" anchor="t"/>
          <a:lstStyle/>
          <a:p>
            <a:pPr marL="0" indent="0" algn="l">
              <a:lnSpc>
                <a:spcPts val="2550"/>
              </a:lnSpc>
              <a:buNone/>
            </a:pPr>
            <a:r>
              <a:rPr lang="en-US" sz="1550" dirty="0">
                <a:solidFill>
                  <a:srgbClr val="FFFFFF"/>
                </a:solidFill>
                <a:latin typeface="Gelasio" pitchFamily="34" charset="0"/>
                <a:ea typeface="Gelasio" pitchFamily="34" charset="-122"/>
                <a:cs typeface="Gelasio" pitchFamily="34" charset="-120"/>
              </a:rPr>
              <a:t>Using CALCULATE(SUM()) for accurate totals.</a:t>
            </a:r>
            <a:endParaRPr lang="en-US" sz="1550" dirty="0"/>
          </a:p>
        </p:txBody>
      </p:sp>
      <p:sp>
        <p:nvSpPr>
          <p:cNvPr id="9" name="Shape 6"/>
          <p:cNvSpPr/>
          <p:nvPr/>
        </p:nvSpPr>
        <p:spPr>
          <a:xfrm>
            <a:off x="6195536" y="4170998"/>
            <a:ext cx="7725728" cy="1167289"/>
          </a:xfrm>
          <a:prstGeom prst="rect">
            <a:avLst/>
          </a:prstGeom>
          <a:solidFill>
            <a:srgbClr val="38512F"/>
          </a:solidFill>
          <a:ln/>
        </p:spPr>
      </p:sp>
      <p:sp>
        <p:nvSpPr>
          <p:cNvPr id="10" name="Shape 7"/>
          <p:cNvSpPr/>
          <p:nvPr/>
        </p:nvSpPr>
        <p:spPr>
          <a:xfrm>
            <a:off x="6195536" y="4170998"/>
            <a:ext cx="7725728" cy="22860"/>
          </a:xfrm>
          <a:prstGeom prst="roundRect">
            <a:avLst>
              <a:gd name="adj" fmla="val 132956"/>
            </a:avLst>
          </a:prstGeom>
          <a:solidFill>
            <a:srgbClr val="516A48"/>
          </a:solidFill>
          <a:ln/>
        </p:spPr>
      </p:sp>
      <p:sp>
        <p:nvSpPr>
          <p:cNvPr id="11" name="Text 8"/>
          <p:cNvSpPr/>
          <p:nvPr/>
        </p:nvSpPr>
        <p:spPr>
          <a:xfrm>
            <a:off x="6398062" y="4373523"/>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Gelasio" pitchFamily="34" charset="0"/>
                <a:ea typeface="Gelasio" pitchFamily="34" charset="-122"/>
                <a:cs typeface="Gelasio" pitchFamily="34" charset="-120"/>
              </a:rPr>
              <a:t>Avg. Customer Rating</a:t>
            </a:r>
            <a:endParaRPr lang="en-US" sz="1950" dirty="0"/>
          </a:p>
        </p:txBody>
      </p:sp>
      <p:sp>
        <p:nvSpPr>
          <p:cNvPr id="12" name="Text 9"/>
          <p:cNvSpPr/>
          <p:nvPr/>
        </p:nvSpPr>
        <p:spPr>
          <a:xfrm>
            <a:off x="6398062" y="4811554"/>
            <a:ext cx="7320677" cy="324207"/>
          </a:xfrm>
          <a:prstGeom prst="rect">
            <a:avLst/>
          </a:prstGeom>
          <a:noFill/>
          <a:ln/>
        </p:spPr>
        <p:txBody>
          <a:bodyPr wrap="none" lIns="0" tIns="0" rIns="0" bIns="0" rtlCol="0" anchor="t"/>
          <a:lstStyle/>
          <a:p>
            <a:pPr marL="0" indent="0" algn="l">
              <a:lnSpc>
                <a:spcPts val="2550"/>
              </a:lnSpc>
              <a:buNone/>
            </a:pPr>
            <a:r>
              <a:rPr lang="en-US" sz="1550" dirty="0">
                <a:solidFill>
                  <a:srgbClr val="FFFFFF"/>
                </a:solidFill>
                <a:latin typeface="Gelasio" pitchFamily="34" charset="0"/>
                <a:ea typeface="Gelasio" pitchFamily="34" charset="-122"/>
                <a:cs typeface="Gelasio" pitchFamily="34" charset="-120"/>
              </a:rPr>
              <a:t>Broken down by vehicle type.</a:t>
            </a:r>
            <a:endParaRPr lang="en-US" sz="1550" dirty="0"/>
          </a:p>
        </p:txBody>
      </p:sp>
      <p:sp>
        <p:nvSpPr>
          <p:cNvPr id="13" name="Shape 10"/>
          <p:cNvSpPr/>
          <p:nvPr/>
        </p:nvSpPr>
        <p:spPr>
          <a:xfrm>
            <a:off x="6195536" y="5338286"/>
            <a:ext cx="7725728" cy="1167289"/>
          </a:xfrm>
          <a:prstGeom prst="rect">
            <a:avLst/>
          </a:prstGeom>
          <a:solidFill>
            <a:srgbClr val="38512F"/>
          </a:solidFill>
          <a:ln/>
        </p:spPr>
      </p:sp>
      <p:sp>
        <p:nvSpPr>
          <p:cNvPr id="14" name="Shape 11"/>
          <p:cNvSpPr/>
          <p:nvPr/>
        </p:nvSpPr>
        <p:spPr>
          <a:xfrm>
            <a:off x="6195536" y="5338286"/>
            <a:ext cx="7725728" cy="22860"/>
          </a:xfrm>
          <a:prstGeom prst="roundRect">
            <a:avLst>
              <a:gd name="adj" fmla="val 132956"/>
            </a:avLst>
          </a:prstGeom>
          <a:solidFill>
            <a:srgbClr val="516A48"/>
          </a:solidFill>
          <a:ln/>
        </p:spPr>
      </p:sp>
      <p:sp>
        <p:nvSpPr>
          <p:cNvPr id="15" name="Text 12"/>
          <p:cNvSpPr/>
          <p:nvPr/>
        </p:nvSpPr>
        <p:spPr>
          <a:xfrm>
            <a:off x="6398062" y="5540812"/>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Gelasio" pitchFamily="34" charset="0"/>
                <a:ea typeface="Gelasio" pitchFamily="34" charset="-122"/>
                <a:cs typeface="Gelasio" pitchFamily="34" charset="-120"/>
              </a:rPr>
              <a:t>Time Intelligence</a:t>
            </a:r>
            <a:endParaRPr lang="en-US" sz="1950" dirty="0"/>
          </a:p>
        </p:txBody>
      </p:sp>
      <p:sp>
        <p:nvSpPr>
          <p:cNvPr id="16" name="Text 13"/>
          <p:cNvSpPr/>
          <p:nvPr/>
        </p:nvSpPr>
        <p:spPr>
          <a:xfrm>
            <a:off x="6398062" y="5978843"/>
            <a:ext cx="7320677" cy="324207"/>
          </a:xfrm>
          <a:prstGeom prst="rect">
            <a:avLst/>
          </a:prstGeom>
          <a:noFill/>
          <a:ln/>
        </p:spPr>
        <p:txBody>
          <a:bodyPr wrap="none" lIns="0" tIns="0" rIns="0" bIns="0" rtlCol="0" anchor="t"/>
          <a:lstStyle/>
          <a:p>
            <a:pPr marL="0" indent="0" algn="l">
              <a:lnSpc>
                <a:spcPts val="2550"/>
              </a:lnSpc>
              <a:buNone/>
            </a:pPr>
            <a:r>
              <a:rPr lang="en-US" sz="1550" dirty="0">
                <a:solidFill>
                  <a:srgbClr val="FFFFFF"/>
                </a:solidFill>
                <a:latin typeface="Gelasio" pitchFamily="34" charset="0"/>
                <a:ea typeface="Gelasio" pitchFamily="34" charset="-122"/>
                <a:cs typeface="Gelasio" pitchFamily="34" charset="-120"/>
              </a:rPr>
              <a:t>Analyzed daily ride counts &amp; YTD trends.</a:t>
            </a:r>
            <a:endParaRPr lang="en-US" sz="1550" dirty="0"/>
          </a:p>
        </p:txBody>
      </p:sp>
      <p:sp>
        <p:nvSpPr>
          <p:cNvPr id="17" name="Shape 14"/>
          <p:cNvSpPr/>
          <p:nvPr/>
        </p:nvSpPr>
        <p:spPr>
          <a:xfrm>
            <a:off x="6195536" y="6505575"/>
            <a:ext cx="7725728" cy="1167289"/>
          </a:xfrm>
          <a:prstGeom prst="rect">
            <a:avLst/>
          </a:prstGeom>
          <a:solidFill>
            <a:srgbClr val="38512F"/>
          </a:solidFill>
          <a:ln/>
        </p:spPr>
      </p:sp>
      <p:sp>
        <p:nvSpPr>
          <p:cNvPr id="18" name="Shape 15"/>
          <p:cNvSpPr/>
          <p:nvPr/>
        </p:nvSpPr>
        <p:spPr>
          <a:xfrm>
            <a:off x="6195536" y="6505575"/>
            <a:ext cx="7725728" cy="22860"/>
          </a:xfrm>
          <a:prstGeom prst="roundRect">
            <a:avLst>
              <a:gd name="adj" fmla="val 132956"/>
            </a:avLst>
          </a:prstGeom>
          <a:solidFill>
            <a:srgbClr val="516A48"/>
          </a:solidFill>
          <a:ln/>
        </p:spPr>
      </p:sp>
      <p:sp>
        <p:nvSpPr>
          <p:cNvPr id="19" name="Text 16"/>
          <p:cNvSpPr/>
          <p:nvPr/>
        </p:nvSpPr>
        <p:spPr>
          <a:xfrm>
            <a:off x="6398062" y="6708100"/>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Gelasio" pitchFamily="34" charset="0"/>
                <a:ea typeface="Gelasio" pitchFamily="34" charset="-122"/>
                <a:cs typeface="Gelasio" pitchFamily="34" charset="-120"/>
              </a:rPr>
              <a:t>Customer Ranking</a:t>
            </a:r>
            <a:endParaRPr lang="en-US" sz="1950" dirty="0"/>
          </a:p>
        </p:txBody>
      </p:sp>
      <p:sp>
        <p:nvSpPr>
          <p:cNvPr id="20" name="Text 17"/>
          <p:cNvSpPr/>
          <p:nvPr/>
        </p:nvSpPr>
        <p:spPr>
          <a:xfrm>
            <a:off x="6398062" y="7146131"/>
            <a:ext cx="7320677" cy="324207"/>
          </a:xfrm>
          <a:prstGeom prst="rect">
            <a:avLst/>
          </a:prstGeom>
          <a:noFill/>
          <a:ln/>
        </p:spPr>
        <p:txBody>
          <a:bodyPr wrap="none" lIns="0" tIns="0" rIns="0" bIns="0" rtlCol="0" anchor="t"/>
          <a:lstStyle/>
          <a:p>
            <a:pPr marL="0" indent="0" algn="l">
              <a:lnSpc>
                <a:spcPts val="2550"/>
              </a:lnSpc>
              <a:buNone/>
            </a:pPr>
            <a:r>
              <a:rPr lang="en-US" sz="1550" dirty="0">
                <a:solidFill>
                  <a:srgbClr val="FFFFFF"/>
                </a:solidFill>
                <a:latin typeface="Gelasio" pitchFamily="34" charset="0"/>
                <a:ea typeface="Gelasio" pitchFamily="34" charset="-122"/>
                <a:cs typeface="Gelasio" pitchFamily="34" charset="-120"/>
              </a:rPr>
              <a:t>Identified top 5 by booking value.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311825"/>
            <a:ext cx="4454366" cy="354330"/>
          </a:xfrm>
          <a:prstGeom prst="rect">
            <a:avLst/>
          </a:prstGeom>
          <a:noFill/>
          <a:ln/>
        </p:spPr>
        <p:txBody>
          <a:bodyPr wrap="none" lIns="0" tIns="0" rIns="0" bIns="0" rtlCol="0" anchor="t"/>
          <a:lstStyle/>
          <a:p>
            <a:pPr marL="0" indent="0" algn="l">
              <a:lnSpc>
                <a:spcPts val="2750"/>
              </a:lnSpc>
              <a:buNone/>
            </a:pPr>
            <a:r>
              <a:rPr lang="en-US" sz="3200" dirty="0">
                <a:solidFill>
                  <a:srgbClr val="D8B6A4"/>
                </a:solidFill>
                <a:latin typeface="Gelasio" pitchFamily="34" charset="0"/>
                <a:ea typeface="Gelasio" pitchFamily="34" charset="-122"/>
                <a:cs typeface="Gelasio" pitchFamily="34" charset="-120"/>
              </a:rPr>
              <a:t>Key Insights: Ride Volume &amp; Status</a:t>
            </a:r>
            <a:endParaRPr lang="en-US" sz="3200" dirty="0"/>
          </a:p>
        </p:txBody>
      </p:sp>
      <p:sp>
        <p:nvSpPr>
          <p:cNvPr id="3" name="Text 1"/>
          <p:cNvSpPr/>
          <p:nvPr/>
        </p:nvSpPr>
        <p:spPr>
          <a:xfrm>
            <a:off x="396835" y="938213"/>
            <a:ext cx="6780014" cy="181451"/>
          </a:xfrm>
          <a:prstGeom prst="rect">
            <a:avLst/>
          </a:prstGeom>
          <a:noFill/>
          <a:ln/>
        </p:spPr>
        <p:txBody>
          <a:bodyPr wrap="none" lIns="0" tIns="0" rIns="0" bIns="0" rtlCol="0" anchor="t"/>
          <a:lstStyle/>
          <a:p>
            <a:pPr marL="0" indent="0" algn="l">
              <a:lnSpc>
                <a:spcPts val="1400"/>
              </a:lnSpc>
              <a:buNone/>
            </a:pPr>
            <a:r>
              <a:rPr lang="en-US" sz="2000" dirty="0">
                <a:solidFill>
                  <a:srgbClr val="C9C2C0"/>
                </a:solidFill>
                <a:latin typeface="Gelasio" pitchFamily="34" charset="0"/>
                <a:ea typeface="Gelasio" pitchFamily="34" charset="-122"/>
                <a:cs typeface="Gelasio" pitchFamily="34" charset="-120"/>
              </a:rPr>
              <a:t>Ride volume spikes on weekends and during major events, indicating higher demand for leisure and special occasions</a:t>
            </a:r>
            <a:r>
              <a:rPr lang="en-US" dirty="0">
                <a:solidFill>
                  <a:srgbClr val="C9C2C0"/>
                </a:solidFill>
                <a:latin typeface="Gelasio" pitchFamily="34" charset="0"/>
                <a:ea typeface="Gelasio" pitchFamily="34" charset="-122"/>
                <a:cs typeface="Gelasio" pitchFamily="34" charset="-120"/>
              </a:rPr>
              <a:t>.</a:t>
            </a:r>
            <a:endParaRPr lang="en-US" dirty="0"/>
          </a:p>
        </p:txBody>
      </p:sp>
      <p:sp>
        <p:nvSpPr>
          <p:cNvPr id="4" name="Text 2"/>
          <p:cNvSpPr/>
          <p:nvPr/>
        </p:nvSpPr>
        <p:spPr>
          <a:xfrm>
            <a:off x="10037675" y="2274866"/>
            <a:ext cx="1394936" cy="283488"/>
          </a:xfrm>
          <a:prstGeom prst="rect">
            <a:avLst/>
          </a:prstGeom>
          <a:noFill/>
          <a:ln/>
        </p:spPr>
        <p:txBody>
          <a:bodyPr wrap="none" lIns="0" tIns="0" rIns="0" bIns="0" rtlCol="0" anchor="t"/>
          <a:lstStyle/>
          <a:p>
            <a:pPr marL="0" indent="0" algn="ctr">
              <a:lnSpc>
                <a:spcPts val="2200"/>
              </a:lnSpc>
              <a:buNone/>
            </a:pPr>
            <a:r>
              <a:rPr lang="en-US" sz="2200" dirty="0">
                <a:solidFill>
                  <a:srgbClr val="C9C2C0"/>
                </a:solidFill>
                <a:latin typeface="Gelasio" pitchFamily="34" charset="0"/>
                <a:ea typeface="Gelasio" pitchFamily="34" charset="-122"/>
                <a:cs typeface="Gelasio" pitchFamily="34" charset="-120"/>
              </a:rPr>
              <a:t>62%</a:t>
            </a:r>
            <a:endParaRPr lang="en-US" sz="2200" dirty="0"/>
          </a:p>
        </p:txBody>
      </p:sp>
      <p:pic>
        <p:nvPicPr>
          <p:cNvPr id="5" name="Image 0" descr="preencoded.png"/>
          <p:cNvPicPr>
            <a:picLocks noChangeAspect="1"/>
          </p:cNvPicPr>
          <p:nvPr/>
        </p:nvPicPr>
        <p:blipFill>
          <a:blip r:embed="rId3"/>
          <a:stretch>
            <a:fillRect/>
          </a:stretch>
        </p:blipFill>
        <p:spPr>
          <a:xfrm>
            <a:off x="9884560" y="1523523"/>
            <a:ext cx="1701165" cy="1701165"/>
          </a:xfrm>
          <a:prstGeom prst="rect">
            <a:avLst/>
          </a:prstGeom>
        </p:spPr>
      </p:pic>
      <p:sp>
        <p:nvSpPr>
          <p:cNvPr id="6" name="Text 3"/>
          <p:cNvSpPr/>
          <p:nvPr/>
        </p:nvSpPr>
        <p:spPr>
          <a:xfrm>
            <a:off x="10037675" y="3479838"/>
            <a:ext cx="1664026" cy="313015"/>
          </a:xfrm>
          <a:prstGeom prst="rect">
            <a:avLst/>
          </a:prstGeom>
          <a:noFill/>
          <a:ln/>
        </p:spPr>
        <p:txBody>
          <a:bodyPr wrap="none" lIns="0" tIns="0" rIns="0" bIns="0" rtlCol="0" anchor="t"/>
          <a:lstStyle/>
          <a:p>
            <a:pPr marL="0" indent="0" algn="ctr">
              <a:lnSpc>
                <a:spcPts val="1350"/>
              </a:lnSpc>
              <a:buNone/>
            </a:pPr>
            <a:r>
              <a:rPr lang="en-US" sz="1600" dirty="0">
                <a:solidFill>
                  <a:srgbClr val="C9C2C0"/>
                </a:solidFill>
                <a:latin typeface="Gelasio" pitchFamily="34" charset="0"/>
                <a:ea typeface="Gelasio" pitchFamily="34" charset="-122"/>
                <a:cs typeface="Gelasio" pitchFamily="34" charset="-120"/>
              </a:rPr>
              <a:t>Overall Success Rate</a:t>
            </a:r>
            <a:endParaRPr lang="en-US" sz="1600" dirty="0"/>
          </a:p>
        </p:txBody>
      </p:sp>
      <p:sp>
        <p:nvSpPr>
          <p:cNvPr id="7" name="Text 4"/>
          <p:cNvSpPr/>
          <p:nvPr/>
        </p:nvSpPr>
        <p:spPr>
          <a:xfrm>
            <a:off x="7461171" y="3850540"/>
            <a:ext cx="6780014" cy="313016"/>
          </a:xfrm>
          <a:prstGeom prst="rect">
            <a:avLst/>
          </a:prstGeom>
          <a:noFill/>
          <a:ln/>
        </p:spPr>
        <p:txBody>
          <a:bodyPr wrap="none" lIns="0" tIns="0" rIns="0" bIns="0" rtlCol="0" anchor="t"/>
          <a:lstStyle/>
          <a:p>
            <a:pPr marL="0" indent="0" algn="ctr">
              <a:lnSpc>
                <a:spcPts val="1400"/>
              </a:lnSpc>
              <a:buNone/>
            </a:pPr>
            <a:r>
              <a:rPr lang="en-US" sz="2000" dirty="0">
                <a:solidFill>
                  <a:srgbClr val="C9C2C0"/>
                </a:solidFill>
                <a:latin typeface="Gelasio" pitchFamily="34" charset="0"/>
                <a:ea typeface="Gelasio" pitchFamily="34" charset="-122"/>
                <a:cs typeface="Gelasio" pitchFamily="34" charset="-120"/>
              </a:rPr>
              <a:t>Rides completed.</a:t>
            </a:r>
            <a:endParaRPr lang="en-US" sz="2000" dirty="0"/>
          </a:p>
        </p:txBody>
      </p:sp>
      <p:sp>
        <p:nvSpPr>
          <p:cNvPr id="8" name="Text 5"/>
          <p:cNvSpPr/>
          <p:nvPr/>
        </p:nvSpPr>
        <p:spPr>
          <a:xfrm>
            <a:off x="6190060" y="2238354"/>
            <a:ext cx="1394936" cy="283488"/>
          </a:xfrm>
          <a:prstGeom prst="rect">
            <a:avLst/>
          </a:prstGeom>
          <a:noFill/>
          <a:ln/>
        </p:spPr>
        <p:txBody>
          <a:bodyPr wrap="none" lIns="0" tIns="0" rIns="0" bIns="0" rtlCol="0" anchor="t"/>
          <a:lstStyle/>
          <a:p>
            <a:pPr marL="0" indent="0" algn="ctr">
              <a:lnSpc>
                <a:spcPts val="2200"/>
              </a:lnSpc>
              <a:buNone/>
            </a:pPr>
            <a:r>
              <a:rPr lang="en-US" sz="2200" dirty="0">
                <a:solidFill>
                  <a:srgbClr val="C9C2C0"/>
                </a:solidFill>
                <a:latin typeface="Gelasio" pitchFamily="34" charset="0"/>
                <a:ea typeface="Gelasio" pitchFamily="34" charset="-122"/>
                <a:cs typeface="Gelasio" pitchFamily="34" charset="-120"/>
              </a:rPr>
              <a:t>7%</a:t>
            </a:r>
            <a:endParaRPr lang="en-US" sz="2200" dirty="0"/>
          </a:p>
        </p:txBody>
      </p:sp>
      <p:pic>
        <p:nvPicPr>
          <p:cNvPr id="9" name="Image 1" descr="preencoded.png"/>
          <p:cNvPicPr>
            <a:picLocks noChangeAspect="1"/>
          </p:cNvPicPr>
          <p:nvPr/>
        </p:nvPicPr>
        <p:blipFill>
          <a:blip r:embed="rId4"/>
          <a:stretch>
            <a:fillRect/>
          </a:stretch>
        </p:blipFill>
        <p:spPr>
          <a:xfrm>
            <a:off x="6029223" y="1492153"/>
            <a:ext cx="1701165" cy="1701165"/>
          </a:xfrm>
          <a:prstGeom prst="rect">
            <a:avLst/>
          </a:prstGeom>
        </p:spPr>
      </p:pic>
      <p:sp>
        <p:nvSpPr>
          <p:cNvPr id="10" name="Text 6"/>
          <p:cNvSpPr/>
          <p:nvPr/>
        </p:nvSpPr>
        <p:spPr>
          <a:xfrm>
            <a:off x="6246169" y="3457276"/>
            <a:ext cx="1487686" cy="177165"/>
          </a:xfrm>
          <a:prstGeom prst="rect">
            <a:avLst/>
          </a:prstGeom>
          <a:noFill/>
          <a:ln/>
        </p:spPr>
        <p:txBody>
          <a:bodyPr wrap="none" lIns="0" tIns="0" rIns="0" bIns="0" rtlCol="0" anchor="t"/>
          <a:lstStyle/>
          <a:p>
            <a:pPr marL="0" indent="0" algn="ctr">
              <a:lnSpc>
                <a:spcPts val="1350"/>
              </a:lnSpc>
              <a:buNone/>
            </a:pPr>
            <a:r>
              <a:rPr lang="en-US" sz="1600" dirty="0">
                <a:solidFill>
                  <a:srgbClr val="C9C2C0"/>
                </a:solidFill>
                <a:latin typeface="Gelasio" pitchFamily="34" charset="0"/>
                <a:ea typeface="Gelasio" pitchFamily="34" charset="-122"/>
                <a:cs typeface="Gelasio" pitchFamily="34" charset="-120"/>
              </a:rPr>
              <a:t>Customer Cancellations</a:t>
            </a:r>
            <a:endParaRPr lang="en-US" sz="1600" dirty="0"/>
          </a:p>
        </p:txBody>
      </p:sp>
      <p:sp>
        <p:nvSpPr>
          <p:cNvPr id="11" name="Text 7"/>
          <p:cNvSpPr/>
          <p:nvPr/>
        </p:nvSpPr>
        <p:spPr>
          <a:xfrm>
            <a:off x="3497521" y="3798865"/>
            <a:ext cx="6780014" cy="249138"/>
          </a:xfrm>
          <a:prstGeom prst="rect">
            <a:avLst/>
          </a:prstGeom>
          <a:noFill/>
          <a:ln/>
        </p:spPr>
        <p:txBody>
          <a:bodyPr wrap="none" lIns="0" tIns="0" rIns="0" bIns="0" rtlCol="0" anchor="t"/>
          <a:lstStyle/>
          <a:p>
            <a:pPr marL="0" indent="0" algn="ctr">
              <a:lnSpc>
                <a:spcPts val="1400"/>
              </a:lnSpc>
              <a:buNone/>
            </a:pPr>
            <a:r>
              <a:rPr lang="en-US" sz="2000" dirty="0">
                <a:solidFill>
                  <a:srgbClr val="C9C2C0"/>
                </a:solidFill>
                <a:latin typeface="Gelasio" pitchFamily="34" charset="0"/>
                <a:ea typeface="Gelasio" pitchFamily="34" charset="-122"/>
                <a:cs typeface="Gelasio" pitchFamily="34" charset="-120"/>
              </a:rPr>
              <a:t>Low customer initiated</a:t>
            </a:r>
            <a:r>
              <a:rPr lang="en-US" sz="850" dirty="0">
                <a:solidFill>
                  <a:srgbClr val="C9C2C0"/>
                </a:solidFill>
                <a:latin typeface="Gelasio" pitchFamily="34" charset="0"/>
                <a:ea typeface="Gelasio" pitchFamily="34" charset="-122"/>
                <a:cs typeface="Gelasio" pitchFamily="34" charset="-120"/>
              </a:rPr>
              <a:t>.</a:t>
            </a:r>
            <a:endParaRPr lang="en-US" sz="850" dirty="0"/>
          </a:p>
        </p:txBody>
      </p:sp>
      <p:sp>
        <p:nvSpPr>
          <p:cNvPr id="12" name="Text 8"/>
          <p:cNvSpPr/>
          <p:nvPr/>
        </p:nvSpPr>
        <p:spPr>
          <a:xfrm>
            <a:off x="1926549" y="2262654"/>
            <a:ext cx="1394936" cy="283488"/>
          </a:xfrm>
          <a:prstGeom prst="rect">
            <a:avLst/>
          </a:prstGeom>
          <a:noFill/>
          <a:ln/>
        </p:spPr>
        <p:txBody>
          <a:bodyPr wrap="none" lIns="0" tIns="0" rIns="0" bIns="0" rtlCol="0" anchor="t"/>
          <a:lstStyle/>
          <a:p>
            <a:pPr marL="0" indent="0" algn="ctr">
              <a:lnSpc>
                <a:spcPts val="2200"/>
              </a:lnSpc>
              <a:buNone/>
            </a:pPr>
            <a:r>
              <a:rPr lang="en-US" sz="2200" dirty="0">
                <a:solidFill>
                  <a:srgbClr val="C9C2C0"/>
                </a:solidFill>
                <a:latin typeface="Gelasio" pitchFamily="34" charset="0"/>
                <a:ea typeface="Gelasio" pitchFamily="34" charset="-122"/>
                <a:cs typeface="Gelasio" pitchFamily="34" charset="-120"/>
              </a:rPr>
              <a:t>18%</a:t>
            </a:r>
            <a:endParaRPr lang="en-US" sz="2200" dirty="0"/>
          </a:p>
        </p:txBody>
      </p:sp>
      <p:pic>
        <p:nvPicPr>
          <p:cNvPr id="13" name="Image 2" descr="preencoded.png"/>
          <p:cNvPicPr>
            <a:picLocks noChangeAspect="1"/>
          </p:cNvPicPr>
          <p:nvPr/>
        </p:nvPicPr>
        <p:blipFill>
          <a:blip r:embed="rId5"/>
          <a:stretch>
            <a:fillRect/>
          </a:stretch>
        </p:blipFill>
        <p:spPr>
          <a:xfrm>
            <a:off x="1773435" y="1492152"/>
            <a:ext cx="1701165" cy="1701165"/>
          </a:xfrm>
          <a:prstGeom prst="rect">
            <a:avLst/>
          </a:prstGeom>
        </p:spPr>
      </p:pic>
      <p:sp>
        <p:nvSpPr>
          <p:cNvPr id="14" name="Text 9"/>
          <p:cNvSpPr/>
          <p:nvPr/>
        </p:nvSpPr>
        <p:spPr>
          <a:xfrm>
            <a:off x="1926549" y="3460477"/>
            <a:ext cx="1417558" cy="177165"/>
          </a:xfrm>
          <a:prstGeom prst="rect">
            <a:avLst/>
          </a:prstGeom>
          <a:noFill/>
          <a:ln/>
        </p:spPr>
        <p:txBody>
          <a:bodyPr wrap="none" lIns="0" tIns="0" rIns="0" bIns="0" rtlCol="0" anchor="t"/>
          <a:lstStyle/>
          <a:p>
            <a:pPr marL="0" indent="0" algn="ctr">
              <a:lnSpc>
                <a:spcPts val="1350"/>
              </a:lnSpc>
              <a:buNone/>
            </a:pPr>
            <a:r>
              <a:rPr lang="en-US" sz="1600" dirty="0">
                <a:solidFill>
                  <a:srgbClr val="C9C2C0"/>
                </a:solidFill>
                <a:latin typeface="Gelasio" pitchFamily="34" charset="0"/>
                <a:ea typeface="Gelasio" pitchFamily="34" charset="-122"/>
                <a:cs typeface="Gelasio" pitchFamily="34" charset="-120"/>
              </a:rPr>
              <a:t>Driver Cancellations</a:t>
            </a:r>
            <a:endParaRPr lang="en-US" sz="1600" dirty="0"/>
          </a:p>
        </p:txBody>
      </p:sp>
      <p:sp>
        <p:nvSpPr>
          <p:cNvPr id="15" name="Text 10"/>
          <p:cNvSpPr/>
          <p:nvPr/>
        </p:nvSpPr>
        <p:spPr>
          <a:xfrm>
            <a:off x="-754679" y="3814078"/>
            <a:ext cx="6780014" cy="181451"/>
          </a:xfrm>
          <a:prstGeom prst="rect">
            <a:avLst/>
          </a:prstGeom>
          <a:noFill/>
          <a:ln/>
        </p:spPr>
        <p:txBody>
          <a:bodyPr wrap="none" lIns="0" tIns="0" rIns="0" bIns="0" rtlCol="0" anchor="t"/>
          <a:lstStyle/>
          <a:p>
            <a:pPr marL="0" indent="0" algn="ctr">
              <a:lnSpc>
                <a:spcPts val="1400"/>
              </a:lnSpc>
              <a:buNone/>
            </a:pPr>
            <a:r>
              <a:rPr lang="en-US" sz="2000" dirty="0">
                <a:solidFill>
                  <a:srgbClr val="C9C2C0"/>
                </a:solidFill>
                <a:latin typeface="Gelasio" pitchFamily="34" charset="0"/>
                <a:ea typeface="Gelasio" pitchFamily="34" charset="-122"/>
                <a:cs typeface="Gelasio" pitchFamily="34" charset="-120"/>
              </a:rPr>
              <a:t>Significant driver impact</a:t>
            </a:r>
            <a:r>
              <a:rPr lang="en-US" sz="850" dirty="0">
                <a:solidFill>
                  <a:srgbClr val="C9C2C0"/>
                </a:solidFill>
                <a:latin typeface="Gelasio" pitchFamily="34" charset="0"/>
                <a:ea typeface="Gelasio" pitchFamily="34" charset="-122"/>
                <a:cs typeface="Gelasio" pitchFamily="34" charset="-120"/>
              </a:rPr>
              <a:t>.</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6642" y="594479"/>
            <a:ext cx="10950773" cy="675680"/>
          </a:xfrm>
          <a:prstGeom prst="rect">
            <a:avLst/>
          </a:prstGeom>
          <a:noFill/>
          <a:ln/>
        </p:spPr>
        <p:txBody>
          <a:bodyPr wrap="none" lIns="0" tIns="0" rIns="0" bIns="0" rtlCol="0" anchor="t"/>
          <a:lstStyle/>
          <a:p>
            <a:pPr marL="0" indent="0" algn="l">
              <a:lnSpc>
                <a:spcPts val="5300"/>
              </a:lnSpc>
              <a:buNone/>
            </a:pPr>
            <a:r>
              <a:rPr lang="en-US" sz="4250" dirty="0">
                <a:solidFill>
                  <a:srgbClr val="D8B6A4"/>
                </a:solidFill>
                <a:latin typeface="Gelasio" pitchFamily="34" charset="0"/>
                <a:ea typeface="Gelasio" pitchFamily="34" charset="-122"/>
                <a:cs typeface="Gelasio" pitchFamily="34" charset="-120"/>
              </a:rPr>
              <a:t>Key Insights: Vehicle Performance &amp; Distance</a:t>
            </a:r>
            <a:endParaRPr lang="en-US" sz="4250" dirty="0"/>
          </a:p>
        </p:txBody>
      </p:sp>
      <p:sp>
        <p:nvSpPr>
          <p:cNvPr id="3" name="Text 1"/>
          <p:cNvSpPr/>
          <p:nvPr/>
        </p:nvSpPr>
        <p:spPr>
          <a:xfrm>
            <a:off x="756642" y="1702475"/>
            <a:ext cx="13117116" cy="345877"/>
          </a:xfrm>
          <a:prstGeom prst="rect">
            <a:avLst/>
          </a:prstGeom>
          <a:noFill/>
          <a:ln/>
        </p:spPr>
        <p:txBody>
          <a:bodyPr wrap="none" lIns="0" tIns="0" rIns="0" bIns="0" rtlCol="0" anchor="t"/>
          <a:lstStyle/>
          <a:p>
            <a:pPr marL="0" indent="0" algn="l">
              <a:lnSpc>
                <a:spcPts val="2700"/>
              </a:lnSpc>
              <a:buNone/>
            </a:pPr>
            <a:r>
              <a:rPr lang="en-US" sz="1700" dirty="0">
                <a:solidFill>
                  <a:srgbClr val="C9C2C0"/>
                </a:solidFill>
                <a:latin typeface="Gelasio" pitchFamily="34" charset="0"/>
                <a:ea typeface="Gelasio" pitchFamily="34" charset="-122"/>
                <a:cs typeface="Gelasio" pitchFamily="34" charset="-120"/>
              </a:rPr>
              <a:t>Different vehicle types contribute uniquely to revenue and ride volume.</a:t>
            </a:r>
            <a:endParaRPr lang="en-US" sz="1700" dirty="0"/>
          </a:p>
        </p:txBody>
      </p:sp>
      <p:pic>
        <p:nvPicPr>
          <p:cNvPr id="4" name="Image 0" descr="preencoded.png"/>
          <p:cNvPicPr>
            <a:picLocks noChangeAspect="1"/>
          </p:cNvPicPr>
          <p:nvPr/>
        </p:nvPicPr>
        <p:blipFill>
          <a:blip r:embed="rId3"/>
          <a:stretch>
            <a:fillRect/>
          </a:stretch>
        </p:blipFill>
        <p:spPr>
          <a:xfrm>
            <a:off x="756642" y="2291477"/>
            <a:ext cx="4192191" cy="4192191"/>
          </a:xfrm>
          <a:prstGeom prst="rect">
            <a:avLst/>
          </a:prstGeom>
        </p:spPr>
      </p:pic>
      <p:sp>
        <p:nvSpPr>
          <p:cNvPr id="5" name="Text 2"/>
          <p:cNvSpPr/>
          <p:nvPr/>
        </p:nvSpPr>
        <p:spPr>
          <a:xfrm>
            <a:off x="756642" y="6699766"/>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C9C2C0"/>
                </a:solidFill>
                <a:latin typeface="Gelasio" pitchFamily="34" charset="0"/>
                <a:ea typeface="Gelasio" pitchFamily="34" charset="-122"/>
                <a:cs typeface="Gelasio" pitchFamily="34" charset="-120"/>
              </a:rPr>
              <a:t>Prime Sedan &amp; SUV</a:t>
            </a:r>
            <a:endParaRPr lang="en-US" sz="2100" dirty="0"/>
          </a:p>
        </p:txBody>
      </p:sp>
      <p:sp>
        <p:nvSpPr>
          <p:cNvPr id="6" name="Text 3"/>
          <p:cNvSpPr/>
          <p:nvPr/>
        </p:nvSpPr>
        <p:spPr>
          <a:xfrm>
            <a:off x="756642" y="7167205"/>
            <a:ext cx="4192191" cy="345877"/>
          </a:xfrm>
          <a:prstGeom prst="rect">
            <a:avLst/>
          </a:prstGeom>
          <a:noFill/>
          <a:ln/>
        </p:spPr>
        <p:txBody>
          <a:bodyPr wrap="none" lIns="0" tIns="0" rIns="0" bIns="0" rtlCol="0" anchor="t"/>
          <a:lstStyle/>
          <a:p>
            <a:pPr marL="0" indent="0" algn="l">
              <a:lnSpc>
                <a:spcPts val="2700"/>
              </a:lnSpc>
              <a:buNone/>
            </a:pPr>
            <a:r>
              <a:rPr lang="en-US" sz="1700" dirty="0">
                <a:solidFill>
                  <a:srgbClr val="C9C2C0"/>
                </a:solidFill>
                <a:latin typeface="Gelasio" pitchFamily="34" charset="0"/>
                <a:ea typeface="Gelasio" pitchFamily="34" charset="-122"/>
                <a:cs typeface="Gelasio" pitchFamily="34" charset="-120"/>
              </a:rPr>
              <a:t>Higher revenue per ride, premium service.</a:t>
            </a:r>
            <a:endParaRPr lang="en-US" sz="1700" dirty="0"/>
          </a:p>
        </p:txBody>
      </p:sp>
      <p:pic>
        <p:nvPicPr>
          <p:cNvPr id="7" name="Image 1" descr="preencoded.png"/>
          <p:cNvPicPr>
            <a:picLocks noChangeAspect="1"/>
          </p:cNvPicPr>
          <p:nvPr/>
        </p:nvPicPr>
        <p:blipFill>
          <a:blip r:embed="rId4"/>
          <a:stretch>
            <a:fillRect/>
          </a:stretch>
        </p:blipFill>
        <p:spPr>
          <a:xfrm>
            <a:off x="5218986" y="2291477"/>
            <a:ext cx="4192310" cy="4192310"/>
          </a:xfrm>
          <a:prstGeom prst="rect">
            <a:avLst/>
          </a:prstGeom>
        </p:spPr>
      </p:pic>
      <p:sp>
        <p:nvSpPr>
          <p:cNvPr id="8" name="Text 4"/>
          <p:cNvSpPr/>
          <p:nvPr/>
        </p:nvSpPr>
        <p:spPr>
          <a:xfrm>
            <a:off x="5218986" y="6699885"/>
            <a:ext cx="2702600" cy="337780"/>
          </a:xfrm>
          <a:prstGeom prst="rect">
            <a:avLst/>
          </a:prstGeom>
          <a:noFill/>
          <a:ln/>
        </p:spPr>
        <p:txBody>
          <a:bodyPr wrap="none" lIns="0" tIns="0" rIns="0" bIns="0" rtlCol="0" anchor="t"/>
          <a:lstStyle/>
          <a:p>
            <a:pPr marL="0" indent="0" algn="l">
              <a:lnSpc>
                <a:spcPts val="2650"/>
              </a:lnSpc>
              <a:buNone/>
            </a:pPr>
            <a:r>
              <a:rPr lang="en-US" sz="2100" dirty="0">
                <a:solidFill>
                  <a:srgbClr val="C9C2C0"/>
                </a:solidFill>
                <a:latin typeface="Gelasio" pitchFamily="34" charset="0"/>
                <a:ea typeface="Gelasio" pitchFamily="34" charset="-122"/>
                <a:cs typeface="Gelasio" pitchFamily="34" charset="-120"/>
              </a:rPr>
              <a:t>Auto &amp; Bike</a:t>
            </a:r>
            <a:endParaRPr lang="en-US" sz="2100" dirty="0"/>
          </a:p>
        </p:txBody>
      </p:sp>
      <p:sp>
        <p:nvSpPr>
          <p:cNvPr id="9" name="Text 5"/>
          <p:cNvSpPr/>
          <p:nvPr/>
        </p:nvSpPr>
        <p:spPr>
          <a:xfrm>
            <a:off x="5218986" y="7167324"/>
            <a:ext cx="4192310" cy="345877"/>
          </a:xfrm>
          <a:prstGeom prst="rect">
            <a:avLst/>
          </a:prstGeom>
          <a:noFill/>
          <a:ln/>
        </p:spPr>
        <p:txBody>
          <a:bodyPr wrap="none" lIns="0" tIns="0" rIns="0" bIns="0" rtlCol="0" anchor="t"/>
          <a:lstStyle/>
          <a:p>
            <a:pPr marL="0" indent="0" algn="l">
              <a:lnSpc>
                <a:spcPts val="2700"/>
              </a:lnSpc>
              <a:buNone/>
            </a:pPr>
            <a:r>
              <a:rPr lang="en-US" sz="1700" dirty="0">
                <a:solidFill>
                  <a:srgbClr val="C9C2C0"/>
                </a:solidFill>
                <a:latin typeface="Gelasio" pitchFamily="34" charset="0"/>
                <a:ea typeface="Gelasio" pitchFamily="34" charset="-122"/>
                <a:cs typeface="Gelasio" pitchFamily="34" charset="-120"/>
              </a:rPr>
              <a:t>High ride volume, lower value per trip.</a:t>
            </a:r>
            <a:endParaRPr lang="en-US" sz="1700" dirty="0"/>
          </a:p>
        </p:txBody>
      </p:sp>
      <p:pic>
        <p:nvPicPr>
          <p:cNvPr id="10" name="Image 2" descr="preencoded.png"/>
          <p:cNvPicPr>
            <a:picLocks noChangeAspect="1"/>
          </p:cNvPicPr>
          <p:nvPr/>
        </p:nvPicPr>
        <p:blipFill>
          <a:blip r:embed="rId5"/>
          <a:stretch>
            <a:fillRect/>
          </a:stretch>
        </p:blipFill>
        <p:spPr>
          <a:xfrm>
            <a:off x="9681448" y="2291477"/>
            <a:ext cx="4192191" cy="4192191"/>
          </a:xfrm>
          <a:prstGeom prst="rect">
            <a:avLst/>
          </a:prstGeom>
        </p:spPr>
      </p:pic>
      <p:sp>
        <p:nvSpPr>
          <p:cNvPr id="11" name="Text 6"/>
          <p:cNvSpPr/>
          <p:nvPr/>
        </p:nvSpPr>
        <p:spPr>
          <a:xfrm>
            <a:off x="9681448" y="6699766"/>
            <a:ext cx="2816423" cy="337780"/>
          </a:xfrm>
          <a:prstGeom prst="rect">
            <a:avLst/>
          </a:prstGeom>
          <a:noFill/>
          <a:ln/>
        </p:spPr>
        <p:txBody>
          <a:bodyPr wrap="none" lIns="0" tIns="0" rIns="0" bIns="0" rtlCol="0" anchor="t"/>
          <a:lstStyle/>
          <a:p>
            <a:pPr marL="0" indent="0" algn="l">
              <a:lnSpc>
                <a:spcPts val="2650"/>
              </a:lnSpc>
              <a:buNone/>
            </a:pPr>
            <a:r>
              <a:rPr lang="en-US" sz="2100" dirty="0">
                <a:solidFill>
                  <a:srgbClr val="C9C2C0"/>
                </a:solidFill>
                <a:latin typeface="Gelasio" pitchFamily="34" charset="0"/>
                <a:ea typeface="Gelasio" pitchFamily="34" charset="-122"/>
                <a:cs typeface="Gelasio" pitchFamily="34" charset="-120"/>
              </a:rPr>
              <a:t>Avg. Distance Variation</a:t>
            </a:r>
            <a:endParaRPr lang="en-US" sz="2100" dirty="0"/>
          </a:p>
        </p:txBody>
      </p:sp>
      <p:sp>
        <p:nvSpPr>
          <p:cNvPr id="12" name="Text 7"/>
          <p:cNvSpPr/>
          <p:nvPr/>
        </p:nvSpPr>
        <p:spPr>
          <a:xfrm>
            <a:off x="9681448" y="7167205"/>
            <a:ext cx="4192191" cy="691753"/>
          </a:xfrm>
          <a:prstGeom prst="rect">
            <a:avLst/>
          </a:prstGeom>
          <a:noFill/>
          <a:ln/>
        </p:spPr>
        <p:txBody>
          <a:bodyPr wrap="square" lIns="0" tIns="0" rIns="0" bIns="0" rtlCol="0" anchor="t"/>
          <a:lstStyle/>
          <a:p>
            <a:pPr marL="0" indent="0" algn="l">
              <a:lnSpc>
                <a:spcPts val="2700"/>
              </a:lnSpc>
              <a:buNone/>
            </a:pPr>
            <a:r>
              <a:rPr lang="en-US" sz="1700" dirty="0">
                <a:solidFill>
                  <a:srgbClr val="C9C2C0"/>
                </a:solidFill>
                <a:latin typeface="Gelasio" pitchFamily="34" charset="0"/>
                <a:ea typeface="Gelasio" pitchFamily="34" charset="-122"/>
                <a:cs typeface="Gelasio" pitchFamily="34" charset="-120"/>
              </a:rPr>
              <a:t>Significantly varies by vehicle type, impacting revenue.</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713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Key Insights: Customer &amp; Driver Ratings</a:t>
            </a:r>
            <a:endParaRPr lang="en-US" sz="4450" dirty="0"/>
          </a:p>
        </p:txBody>
      </p:sp>
      <p:sp>
        <p:nvSpPr>
          <p:cNvPr id="4" name="Text 1"/>
          <p:cNvSpPr/>
          <p:nvPr/>
        </p:nvSpPr>
        <p:spPr>
          <a:xfrm>
            <a:off x="793790" y="265485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Ratings provide crucial feedback on service quality and customer satisfaction.</a:t>
            </a:r>
            <a:endParaRPr lang="en-US" sz="1750" dirty="0"/>
          </a:p>
        </p:txBody>
      </p:sp>
      <p:pic>
        <p:nvPicPr>
          <p:cNvPr id="5" name="Image 1" descr="preencoded.png"/>
          <p:cNvPicPr>
            <a:picLocks noChangeAspect="1"/>
          </p:cNvPicPr>
          <p:nvPr/>
        </p:nvPicPr>
        <p:blipFill>
          <a:blip r:embed="rId4"/>
          <a:stretch>
            <a:fillRect/>
          </a:stretch>
        </p:blipFill>
        <p:spPr>
          <a:xfrm>
            <a:off x="793790" y="3635812"/>
            <a:ext cx="382667" cy="340162"/>
          </a:xfrm>
          <a:prstGeom prst="rect">
            <a:avLst/>
          </a:prstGeom>
        </p:spPr>
      </p:pic>
      <p:pic>
        <p:nvPicPr>
          <p:cNvPr id="6" name="Image 2" descr="preencoded.png"/>
          <p:cNvPicPr>
            <a:picLocks noChangeAspect="1"/>
          </p:cNvPicPr>
          <p:nvPr/>
        </p:nvPicPr>
        <p:blipFill>
          <a:blip r:embed="rId4"/>
          <a:stretch>
            <a:fillRect/>
          </a:stretch>
        </p:blipFill>
        <p:spPr>
          <a:xfrm>
            <a:off x="1233130" y="3635812"/>
            <a:ext cx="382667" cy="340162"/>
          </a:xfrm>
          <a:prstGeom prst="rect">
            <a:avLst/>
          </a:prstGeom>
        </p:spPr>
      </p:pic>
      <p:pic>
        <p:nvPicPr>
          <p:cNvPr id="7" name="Image 3" descr="preencoded.png"/>
          <p:cNvPicPr>
            <a:picLocks noChangeAspect="1"/>
          </p:cNvPicPr>
          <p:nvPr/>
        </p:nvPicPr>
        <p:blipFill>
          <a:blip r:embed="rId4"/>
          <a:stretch>
            <a:fillRect/>
          </a:stretch>
        </p:blipFill>
        <p:spPr>
          <a:xfrm>
            <a:off x="1672471" y="3635812"/>
            <a:ext cx="382667" cy="340162"/>
          </a:xfrm>
          <a:prstGeom prst="rect">
            <a:avLst/>
          </a:prstGeom>
        </p:spPr>
      </p:pic>
      <p:pic>
        <p:nvPicPr>
          <p:cNvPr id="8" name="Image 4" descr="preencoded.png"/>
          <p:cNvPicPr>
            <a:picLocks noChangeAspect="1"/>
          </p:cNvPicPr>
          <p:nvPr/>
        </p:nvPicPr>
        <p:blipFill>
          <a:blip r:embed="rId4"/>
          <a:stretch>
            <a:fillRect/>
          </a:stretch>
        </p:blipFill>
        <p:spPr>
          <a:xfrm>
            <a:off x="2111812" y="3635812"/>
            <a:ext cx="382667" cy="340162"/>
          </a:xfrm>
          <a:prstGeom prst="rect">
            <a:avLst/>
          </a:prstGeom>
        </p:spPr>
      </p:pic>
      <p:pic>
        <p:nvPicPr>
          <p:cNvPr id="9" name="Image 5" descr="preencoded.png"/>
          <p:cNvPicPr>
            <a:picLocks noChangeAspect="1"/>
          </p:cNvPicPr>
          <p:nvPr/>
        </p:nvPicPr>
        <p:blipFill>
          <a:blip r:embed="rId5"/>
          <a:stretch>
            <a:fillRect/>
          </a:stretch>
        </p:blipFill>
        <p:spPr>
          <a:xfrm>
            <a:off x="2551152" y="3635812"/>
            <a:ext cx="382667" cy="340162"/>
          </a:xfrm>
          <a:prstGeom prst="rect">
            <a:avLst/>
          </a:prstGeom>
        </p:spPr>
      </p:pic>
      <p:pic>
        <p:nvPicPr>
          <p:cNvPr id="10" name="Image 6" descr="preencoded.png"/>
          <p:cNvPicPr>
            <a:picLocks noChangeAspect="1"/>
          </p:cNvPicPr>
          <p:nvPr/>
        </p:nvPicPr>
        <p:blipFill>
          <a:blip r:embed="rId4"/>
          <a:stretch>
            <a:fillRect/>
          </a:stretch>
        </p:blipFill>
        <p:spPr>
          <a:xfrm>
            <a:off x="2551152" y="3635812"/>
            <a:ext cx="382667" cy="340162"/>
          </a:xfrm>
          <a:prstGeom prst="rect">
            <a:avLst/>
          </a:prstGeom>
        </p:spPr>
      </p:pic>
      <p:sp>
        <p:nvSpPr>
          <p:cNvPr id="11" name="Text 2"/>
          <p:cNvSpPr/>
          <p:nvPr/>
        </p:nvSpPr>
        <p:spPr>
          <a:xfrm>
            <a:off x="3103840" y="3702368"/>
            <a:ext cx="394811" cy="283488"/>
          </a:xfrm>
          <a:prstGeom prst="rect">
            <a:avLst/>
          </a:prstGeom>
          <a:noFill/>
          <a:ln/>
        </p:spPr>
        <p:txBody>
          <a:bodyPr wrap="none" lIns="0" tIns="0" rIns="0" bIns="0" rtlCol="0" anchor="t"/>
          <a:lstStyle/>
          <a:p>
            <a:pPr marL="0" indent="0" algn="l">
              <a:lnSpc>
                <a:spcPts val="2200"/>
              </a:lnSpc>
              <a:buNone/>
            </a:pPr>
            <a:r>
              <a:rPr lang="en-US" sz="2200" dirty="0">
                <a:solidFill>
                  <a:srgbClr val="C9C2C0"/>
                </a:solidFill>
                <a:latin typeface="Gelasio" pitchFamily="34" charset="0"/>
                <a:ea typeface="Gelasio" pitchFamily="34" charset="-122"/>
                <a:cs typeface="Gelasio" pitchFamily="34" charset="-120"/>
              </a:rPr>
              <a:t>4.2</a:t>
            </a:r>
            <a:endParaRPr lang="en-US" sz="2200" dirty="0"/>
          </a:p>
        </p:txBody>
      </p:sp>
      <p:sp>
        <p:nvSpPr>
          <p:cNvPr id="12" name="Text 3"/>
          <p:cNvSpPr/>
          <p:nvPr/>
        </p:nvSpPr>
        <p:spPr>
          <a:xfrm>
            <a:off x="793790" y="42225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Prime Sedan Rating</a:t>
            </a:r>
            <a:endParaRPr lang="en-US" sz="2200" dirty="0"/>
          </a:p>
        </p:txBody>
      </p:sp>
      <p:sp>
        <p:nvSpPr>
          <p:cNvPr id="13" name="Text 4"/>
          <p:cNvSpPr/>
          <p:nvPr/>
        </p:nvSpPr>
        <p:spPr>
          <a:xfrm>
            <a:off x="793790" y="4712970"/>
            <a:ext cx="3636407"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High customer satisfaction.</a:t>
            </a:r>
            <a:endParaRPr lang="en-US" sz="1750" dirty="0"/>
          </a:p>
        </p:txBody>
      </p:sp>
      <p:pic>
        <p:nvPicPr>
          <p:cNvPr id="14" name="Image 7" descr="preencoded.png"/>
          <p:cNvPicPr>
            <a:picLocks noChangeAspect="1"/>
          </p:cNvPicPr>
          <p:nvPr/>
        </p:nvPicPr>
        <p:blipFill>
          <a:blip r:embed="rId4"/>
          <a:stretch>
            <a:fillRect/>
          </a:stretch>
        </p:blipFill>
        <p:spPr>
          <a:xfrm>
            <a:off x="4713684" y="3635812"/>
            <a:ext cx="382667" cy="340162"/>
          </a:xfrm>
          <a:prstGeom prst="rect">
            <a:avLst/>
          </a:prstGeom>
        </p:spPr>
      </p:pic>
      <p:pic>
        <p:nvPicPr>
          <p:cNvPr id="15" name="Image 8" descr="preencoded.png"/>
          <p:cNvPicPr>
            <a:picLocks noChangeAspect="1"/>
          </p:cNvPicPr>
          <p:nvPr/>
        </p:nvPicPr>
        <p:blipFill>
          <a:blip r:embed="rId4"/>
          <a:stretch>
            <a:fillRect/>
          </a:stretch>
        </p:blipFill>
        <p:spPr>
          <a:xfrm>
            <a:off x="5153025" y="3635812"/>
            <a:ext cx="382667" cy="340162"/>
          </a:xfrm>
          <a:prstGeom prst="rect">
            <a:avLst/>
          </a:prstGeom>
        </p:spPr>
      </p:pic>
      <p:pic>
        <p:nvPicPr>
          <p:cNvPr id="16" name="Image 9" descr="preencoded.png"/>
          <p:cNvPicPr>
            <a:picLocks noChangeAspect="1"/>
          </p:cNvPicPr>
          <p:nvPr/>
        </p:nvPicPr>
        <p:blipFill>
          <a:blip r:embed="rId4"/>
          <a:stretch>
            <a:fillRect/>
          </a:stretch>
        </p:blipFill>
        <p:spPr>
          <a:xfrm>
            <a:off x="5592366" y="3635812"/>
            <a:ext cx="382667" cy="340162"/>
          </a:xfrm>
          <a:prstGeom prst="rect">
            <a:avLst/>
          </a:prstGeom>
        </p:spPr>
      </p:pic>
      <p:pic>
        <p:nvPicPr>
          <p:cNvPr id="17" name="Image 10" descr="preencoded.png"/>
          <p:cNvPicPr>
            <a:picLocks noChangeAspect="1"/>
          </p:cNvPicPr>
          <p:nvPr/>
        </p:nvPicPr>
        <p:blipFill>
          <a:blip r:embed="rId4"/>
          <a:stretch>
            <a:fillRect/>
          </a:stretch>
        </p:blipFill>
        <p:spPr>
          <a:xfrm>
            <a:off x="6031706" y="3635812"/>
            <a:ext cx="382667" cy="340162"/>
          </a:xfrm>
          <a:prstGeom prst="rect">
            <a:avLst/>
          </a:prstGeom>
        </p:spPr>
      </p:pic>
      <p:pic>
        <p:nvPicPr>
          <p:cNvPr id="18" name="Image 11" descr="preencoded.png"/>
          <p:cNvPicPr>
            <a:picLocks noChangeAspect="1"/>
          </p:cNvPicPr>
          <p:nvPr/>
        </p:nvPicPr>
        <p:blipFill>
          <a:blip r:embed="rId5"/>
          <a:stretch>
            <a:fillRect/>
          </a:stretch>
        </p:blipFill>
        <p:spPr>
          <a:xfrm>
            <a:off x="6471047" y="3635812"/>
            <a:ext cx="382667" cy="340162"/>
          </a:xfrm>
          <a:prstGeom prst="rect">
            <a:avLst/>
          </a:prstGeom>
        </p:spPr>
      </p:pic>
      <p:pic>
        <p:nvPicPr>
          <p:cNvPr id="19" name="Image 12" descr="preencoded.png"/>
          <p:cNvPicPr>
            <a:picLocks noChangeAspect="1"/>
          </p:cNvPicPr>
          <p:nvPr/>
        </p:nvPicPr>
        <p:blipFill>
          <a:blip r:embed="rId4"/>
          <a:stretch>
            <a:fillRect/>
          </a:stretch>
        </p:blipFill>
        <p:spPr>
          <a:xfrm>
            <a:off x="6471047" y="3635812"/>
            <a:ext cx="382667" cy="340162"/>
          </a:xfrm>
          <a:prstGeom prst="rect">
            <a:avLst/>
          </a:prstGeom>
        </p:spPr>
      </p:pic>
      <p:sp>
        <p:nvSpPr>
          <p:cNvPr id="20" name="Text 5"/>
          <p:cNvSpPr/>
          <p:nvPr/>
        </p:nvSpPr>
        <p:spPr>
          <a:xfrm>
            <a:off x="7023735" y="3702368"/>
            <a:ext cx="386239" cy="283488"/>
          </a:xfrm>
          <a:prstGeom prst="rect">
            <a:avLst/>
          </a:prstGeom>
          <a:noFill/>
          <a:ln/>
        </p:spPr>
        <p:txBody>
          <a:bodyPr wrap="none" lIns="0" tIns="0" rIns="0" bIns="0" rtlCol="0" anchor="t"/>
          <a:lstStyle/>
          <a:p>
            <a:pPr marL="0" indent="0" algn="l">
              <a:lnSpc>
                <a:spcPts val="2200"/>
              </a:lnSpc>
              <a:buNone/>
            </a:pPr>
            <a:r>
              <a:rPr lang="en-US" sz="2200" dirty="0">
                <a:solidFill>
                  <a:srgbClr val="C9C2C0"/>
                </a:solidFill>
                <a:latin typeface="Gelasio" pitchFamily="34" charset="0"/>
                <a:ea typeface="Gelasio" pitchFamily="34" charset="-122"/>
                <a:cs typeface="Gelasio" pitchFamily="34" charset="-120"/>
              </a:rPr>
              <a:t>4.5</a:t>
            </a:r>
            <a:endParaRPr lang="en-US" sz="2200" dirty="0"/>
          </a:p>
        </p:txBody>
      </p:sp>
      <p:sp>
        <p:nvSpPr>
          <p:cNvPr id="21" name="Text 6"/>
          <p:cNvSpPr/>
          <p:nvPr/>
        </p:nvSpPr>
        <p:spPr>
          <a:xfrm>
            <a:off x="4713684" y="42225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Driver Consistency</a:t>
            </a:r>
            <a:endParaRPr lang="en-US" sz="2200" dirty="0"/>
          </a:p>
        </p:txBody>
      </p:sp>
      <p:sp>
        <p:nvSpPr>
          <p:cNvPr id="22" name="Text 7"/>
          <p:cNvSpPr/>
          <p:nvPr/>
        </p:nvSpPr>
        <p:spPr>
          <a:xfrm>
            <a:off x="4713684" y="4712970"/>
            <a:ext cx="3636526"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Generally stable ratings.</a:t>
            </a:r>
            <a:endParaRPr lang="en-US" sz="1750" dirty="0"/>
          </a:p>
        </p:txBody>
      </p:sp>
      <p:pic>
        <p:nvPicPr>
          <p:cNvPr id="23" name="Image 13" descr="preencoded.png"/>
          <p:cNvPicPr>
            <a:picLocks noChangeAspect="1"/>
          </p:cNvPicPr>
          <p:nvPr/>
        </p:nvPicPr>
        <p:blipFill>
          <a:blip r:embed="rId4"/>
          <a:stretch>
            <a:fillRect/>
          </a:stretch>
        </p:blipFill>
        <p:spPr>
          <a:xfrm>
            <a:off x="793790" y="5529501"/>
            <a:ext cx="382667" cy="340162"/>
          </a:xfrm>
          <a:prstGeom prst="rect">
            <a:avLst/>
          </a:prstGeom>
        </p:spPr>
      </p:pic>
      <p:pic>
        <p:nvPicPr>
          <p:cNvPr id="24" name="Image 14" descr="preencoded.png"/>
          <p:cNvPicPr>
            <a:picLocks noChangeAspect="1"/>
          </p:cNvPicPr>
          <p:nvPr/>
        </p:nvPicPr>
        <p:blipFill>
          <a:blip r:embed="rId4"/>
          <a:stretch>
            <a:fillRect/>
          </a:stretch>
        </p:blipFill>
        <p:spPr>
          <a:xfrm>
            <a:off x="1233130" y="5529501"/>
            <a:ext cx="382667" cy="340162"/>
          </a:xfrm>
          <a:prstGeom prst="rect">
            <a:avLst/>
          </a:prstGeom>
        </p:spPr>
      </p:pic>
      <p:pic>
        <p:nvPicPr>
          <p:cNvPr id="25" name="Image 15" descr="preencoded.png"/>
          <p:cNvPicPr>
            <a:picLocks noChangeAspect="1"/>
          </p:cNvPicPr>
          <p:nvPr/>
        </p:nvPicPr>
        <p:blipFill>
          <a:blip r:embed="rId4"/>
          <a:stretch>
            <a:fillRect/>
          </a:stretch>
        </p:blipFill>
        <p:spPr>
          <a:xfrm>
            <a:off x="1672471" y="5529501"/>
            <a:ext cx="382667" cy="340162"/>
          </a:xfrm>
          <a:prstGeom prst="rect">
            <a:avLst/>
          </a:prstGeom>
        </p:spPr>
      </p:pic>
      <p:pic>
        <p:nvPicPr>
          <p:cNvPr id="26" name="Image 16" descr="preencoded.png"/>
          <p:cNvPicPr>
            <a:picLocks noChangeAspect="1"/>
          </p:cNvPicPr>
          <p:nvPr/>
        </p:nvPicPr>
        <p:blipFill>
          <a:blip r:embed="rId4"/>
          <a:stretch>
            <a:fillRect/>
          </a:stretch>
        </p:blipFill>
        <p:spPr>
          <a:xfrm>
            <a:off x="2111812" y="5529501"/>
            <a:ext cx="382667" cy="340162"/>
          </a:xfrm>
          <a:prstGeom prst="rect">
            <a:avLst/>
          </a:prstGeom>
        </p:spPr>
      </p:pic>
      <p:pic>
        <p:nvPicPr>
          <p:cNvPr id="27" name="Image 17" descr="preencoded.png"/>
          <p:cNvPicPr>
            <a:picLocks noChangeAspect="1"/>
          </p:cNvPicPr>
          <p:nvPr/>
        </p:nvPicPr>
        <p:blipFill>
          <a:blip r:embed="rId4"/>
          <a:stretch>
            <a:fillRect/>
          </a:stretch>
        </p:blipFill>
        <p:spPr>
          <a:xfrm>
            <a:off x="2551152" y="5529501"/>
            <a:ext cx="382667" cy="340162"/>
          </a:xfrm>
          <a:prstGeom prst="rect">
            <a:avLst/>
          </a:prstGeom>
        </p:spPr>
      </p:pic>
      <p:sp>
        <p:nvSpPr>
          <p:cNvPr id="28" name="Text 8"/>
          <p:cNvSpPr/>
          <p:nvPr/>
        </p:nvSpPr>
        <p:spPr>
          <a:xfrm>
            <a:off x="3103840" y="5596057"/>
            <a:ext cx="283488" cy="283488"/>
          </a:xfrm>
          <a:prstGeom prst="rect">
            <a:avLst/>
          </a:prstGeom>
          <a:noFill/>
          <a:ln/>
        </p:spPr>
        <p:txBody>
          <a:bodyPr wrap="none" lIns="0" tIns="0" rIns="0" bIns="0" rtlCol="0" anchor="t"/>
          <a:lstStyle/>
          <a:p>
            <a:pPr marL="0" indent="0" algn="l">
              <a:lnSpc>
                <a:spcPts val="2200"/>
              </a:lnSpc>
              <a:buNone/>
            </a:pPr>
            <a:r>
              <a:rPr lang="en-US" sz="2200" dirty="0">
                <a:solidFill>
                  <a:srgbClr val="C9C2C0"/>
                </a:solidFill>
                <a:latin typeface="Gelasio" pitchFamily="34" charset="0"/>
                <a:ea typeface="Gelasio" pitchFamily="34" charset="-122"/>
                <a:cs typeface="Gelasio" pitchFamily="34" charset="-120"/>
              </a:rPr>
              <a:t>5</a:t>
            </a:r>
            <a:endParaRPr lang="en-US" sz="2200" dirty="0"/>
          </a:p>
        </p:txBody>
      </p:sp>
      <p:sp>
        <p:nvSpPr>
          <p:cNvPr id="29" name="Text 9"/>
          <p:cNvSpPr/>
          <p:nvPr/>
        </p:nvSpPr>
        <p:spPr>
          <a:xfrm>
            <a:off x="793790" y="61162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Value-Rating Link</a:t>
            </a:r>
            <a:endParaRPr lang="en-US" sz="2200" dirty="0"/>
          </a:p>
        </p:txBody>
      </p:sp>
      <p:sp>
        <p:nvSpPr>
          <p:cNvPr id="30" name="Text 10"/>
          <p:cNvSpPr/>
          <p:nvPr/>
        </p:nvSpPr>
        <p:spPr>
          <a:xfrm>
            <a:off x="793790" y="6606659"/>
            <a:ext cx="3636407"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Higher booking value correlates with better ratings.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TotalTime>
  <Words>878</Words>
  <Application>Microsoft Office PowerPoint</Application>
  <PresentationFormat>Custom</PresentationFormat>
  <Paragraphs>105</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Gelasio</vt:lpstr>
      <vt:lpstr>Consolas</vt:lpstr>
      <vt:lpstr>Forte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Asus</dc:creator>
  <cp:lastModifiedBy>G Mahalakshmi</cp:lastModifiedBy>
  <cp:revision>4</cp:revision>
  <dcterms:created xsi:type="dcterms:W3CDTF">2025-09-07T18:07:25Z</dcterms:created>
  <dcterms:modified xsi:type="dcterms:W3CDTF">2025-09-30T17:15:59Z</dcterms:modified>
</cp:coreProperties>
</file>